
<file path=[Content_Types].xml><?xml version="1.0" encoding="utf-8"?>
<Types xmlns="http://schemas.openxmlformats.org/package/2006/content-types">
  <Default Extension="xml" ContentType="application/xml"/>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handoutMasterIdLst>
    <p:handoutMasterId r:id="rId21"/>
  </p:handoutMasterIdLst>
  <p:sldIdLst>
    <p:sldId id="256" r:id="rId2"/>
    <p:sldId id="265" r:id="rId3"/>
    <p:sldId id="275" r:id="rId4"/>
    <p:sldId id="301" r:id="rId5"/>
    <p:sldId id="307" r:id="rId6"/>
    <p:sldId id="306" r:id="rId7"/>
    <p:sldId id="308" r:id="rId8"/>
    <p:sldId id="299" r:id="rId9"/>
    <p:sldId id="300" r:id="rId10"/>
    <p:sldId id="280" r:id="rId11"/>
    <p:sldId id="302" r:id="rId12"/>
    <p:sldId id="303" r:id="rId13"/>
    <p:sldId id="276" r:id="rId14"/>
    <p:sldId id="262" r:id="rId15"/>
    <p:sldId id="263" r:id="rId16"/>
    <p:sldId id="282" r:id="rId17"/>
    <p:sldId id="264" r:id="rId18"/>
    <p:sldId id="298"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34"/>
    <p:restoredTop sz="94690"/>
  </p:normalViewPr>
  <p:slideViewPr>
    <p:cSldViewPr snapToGrid="0" snapToObjects="1">
      <p:cViewPr varScale="1">
        <p:scale>
          <a:sx n="157" d="100"/>
          <a:sy n="157" d="100"/>
        </p:scale>
        <p:origin x="512" y="160"/>
      </p:cViewPr>
      <p:guideLst/>
    </p:cSldViewPr>
  </p:slideViewPr>
  <p:notesTextViewPr>
    <p:cViewPr>
      <p:scale>
        <a:sx n="1" d="1"/>
        <a:sy n="1" d="1"/>
      </p:scale>
      <p:origin x="0" y="0"/>
    </p:cViewPr>
  </p:notesTextViewPr>
  <p:notesViewPr>
    <p:cSldViewPr snapToGrid="0" snapToObjects="1">
      <p:cViewPr varScale="1">
        <p:scale>
          <a:sx n="89" d="100"/>
          <a:sy n="89" d="100"/>
        </p:scale>
        <p:origin x="2632" y="16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E3432C-C857-DA4D-8971-53CA341671F8}" type="datetimeFigureOut">
              <a:rPr kumimoji="1" lang="zh-CN" altLang="en-US" smtClean="0"/>
              <a:t>2021/7/20</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B0DED0-C341-C14F-9911-66F288A5304E}" type="slidenum">
              <a:rPr kumimoji="1" lang="zh-CN" altLang="en-US" smtClean="0"/>
              <a:t>‹#›</a:t>
            </a:fld>
            <a:endParaRPr kumimoji="1" lang="zh-CN" altLang="en-US"/>
          </a:p>
        </p:txBody>
      </p:sp>
    </p:spTree>
    <p:extLst>
      <p:ext uri="{BB962C8B-B14F-4D97-AF65-F5344CB8AC3E}">
        <p14:creationId xmlns:p14="http://schemas.microsoft.com/office/powerpoint/2010/main" val="93415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4d7dadc72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4d7dadc72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Skia is the same graphics engine that Android uses. This one is built directly from source - compiled whenever you build Flutter</a:t>
            </a:r>
            <a:endParaRPr/>
          </a:p>
          <a:p>
            <a:pPr marL="0" lvl="0" indent="0" algn="l" rtl="0">
              <a:spcBef>
                <a:spcPts val="0"/>
              </a:spcBef>
              <a:spcAft>
                <a:spcPts val="0"/>
              </a:spcAft>
              <a:buNone/>
            </a:pPr>
            <a:r>
              <a:rPr lang="en-GB"/>
              <a:t>The text engine is from Blink, the rendering engine from Chromium.</a:t>
            </a:r>
            <a:endParaRPr/>
          </a:p>
          <a:p>
            <a:pPr marL="0" lvl="0" indent="0" algn="l" rtl="0">
              <a:spcBef>
                <a:spcPts val="0"/>
              </a:spcBef>
              <a:spcAft>
                <a:spcPts val="0"/>
              </a:spcAft>
              <a:buNone/>
            </a:pPr>
            <a:endParaRPr/>
          </a:p>
          <a:p>
            <a:pPr marL="0" lvl="0" indent="0" algn="l" rtl="0">
              <a:spcBef>
                <a:spcPts val="0"/>
              </a:spcBef>
              <a:spcAft>
                <a:spcPts val="0"/>
              </a:spcAft>
              <a:buNone/>
            </a:pPr>
            <a:r>
              <a:rPr lang="en-GB"/>
              <a:t>Layout for text is terribly hard - think about right to left, displaying dates and more.</a:t>
            </a:r>
            <a:endParaRPr/>
          </a:p>
          <a:p>
            <a:pPr marL="0" lvl="0" indent="0" algn="l" rtl="0">
              <a:spcBef>
                <a:spcPts val="0"/>
              </a:spcBef>
              <a:spcAft>
                <a:spcPts val="0"/>
              </a:spcAft>
              <a:buNone/>
            </a:pPr>
            <a:endParaRPr/>
          </a:p>
          <a:p>
            <a:pPr marL="0" lvl="0" indent="0" algn="l" rtl="0">
              <a:spcBef>
                <a:spcPts val="0"/>
              </a:spcBef>
              <a:spcAft>
                <a:spcPts val="0"/>
              </a:spcAft>
              <a:buNone/>
            </a:pPr>
            <a:r>
              <a:rPr lang="en-GB"/>
              <a:t>Every layer of the Framework builds upon the layer below it. For instance, the Material and Cupertino layers compose basic widgets from the widgets layer, which itself orchestrates objects from the rendering layer.</a:t>
            </a:r>
            <a:endParaRPr/>
          </a:p>
          <a:p>
            <a:pPr marL="0" lvl="0" indent="0" algn="l" rtl="0">
              <a:spcBef>
                <a:spcPts val="0"/>
              </a:spcBef>
              <a:spcAft>
                <a:spcPts val="0"/>
              </a:spcAft>
              <a:buNone/>
            </a:pPr>
            <a:endParaRPr/>
          </a:p>
          <a:p>
            <a:pPr marL="0" lvl="0" indent="0" algn="l" rtl="0">
              <a:spcBef>
                <a:spcPts val="0"/>
              </a:spcBef>
              <a:spcAft>
                <a:spcPts val="0"/>
              </a:spcAft>
              <a:buNone/>
            </a:pPr>
            <a:r>
              <a:rPr lang="en-GB"/>
              <a:t>This also allows to customize the framework as you please. This part of the beauty of Dart’s tree shaking mechanism (eliminates dead code).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3884613" y="8685213"/>
            <a:ext cx="2971800" cy="458787"/>
          </a:xfrm>
          <a:prstGeom prst="rect">
            <a:avLst/>
          </a:prstGeom>
        </p:spPr>
        <p:txBody>
          <a:bodyPr/>
          <a:lstStyle/>
          <a:p>
            <a:fld id="{65FBC3CE-09AD-854F-98AF-551C499EA126}" type="slidenum">
              <a:rPr kumimoji="1" lang="zh-CN" altLang="en-US" smtClean="0"/>
              <a:t>11</a:t>
            </a:fld>
            <a:endParaRPr kumimoji="1" lang="zh-CN" altLang="en-US"/>
          </a:p>
        </p:txBody>
      </p:sp>
    </p:spTree>
    <p:extLst>
      <p:ext uri="{BB962C8B-B14F-4D97-AF65-F5344CB8AC3E}">
        <p14:creationId xmlns:p14="http://schemas.microsoft.com/office/powerpoint/2010/main" val="1325364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3884613" y="8685213"/>
            <a:ext cx="2971800" cy="458787"/>
          </a:xfrm>
          <a:prstGeom prst="rect">
            <a:avLst/>
          </a:prstGeom>
        </p:spPr>
        <p:txBody>
          <a:bodyPr/>
          <a:lstStyle/>
          <a:p>
            <a:fld id="{65FBC3CE-09AD-854F-98AF-551C499EA126}" type="slidenum">
              <a:rPr kumimoji="1" lang="zh-CN" altLang="en-US" smtClean="0"/>
              <a:t>12</a:t>
            </a:fld>
            <a:endParaRPr kumimoji="1" lang="zh-CN" altLang="en-US"/>
          </a:p>
        </p:txBody>
      </p:sp>
    </p:spTree>
    <p:extLst>
      <p:ext uri="{BB962C8B-B14F-4D97-AF65-F5344CB8AC3E}">
        <p14:creationId xmlns:p14="http://schemas.microsoft.com/office/powerpoint/2010/main" val="1716389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4d7dadc72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4d7dadc72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could be centering a text (by wrapping it in a center widget) or putting three column items into a row (widget).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38c12bdd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38c12bdd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38c12bdd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38c12bdd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Try to place some of the implementation into functions to avoid deeply nested code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388ebc691_2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388ebc691_2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388ebc691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388ebc691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There is a whole section in the Flutter docs that deals with this and helps people familiar with HTML and CSS to quickly become productive designers with Flutter</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4d7dadc72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4d7dadc7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4d7dadc72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4d7dadc72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4d7daddc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4d7daddc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team analyzed popular apps and noticed a lot of custom widgets. So Flutter is designed to allow for that.</a:t>
            </a:r>
            <a:endParaRPr/>
          </a:p>
          <a:p>
            <a:pPr marL="0" lvl="0" indent="0" algn="l" rtl="0">
              <a:spcBef>
                <a:spcPts val="0"/>
              </a:spcBef>
              <a:spcAft>
                <a:spcPts val="0"/>
              </a:spcAft>
              <a:buNone/>
            </a:pPr>
            <a:endParaRPr/>
          </a:p>
          <a:p>
            <a:pPr marL="0" lvl="0" indent="0" algn="l" rtl="0">
              <a:spcBef>
                <a:spcPts val="0"/>
              </a:spcBef>
              <a:spcAft>
                <a:spcPts val="0"/>
              </a:spcAft>
              <a:buNone/>
            </a:pPr>
            <a:r>
              <a:rPr lang="en-GB"/>
              <a:t>Composition goes over inheritance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a:xfrm>
            <a:off x="3884613" y="8685213"/>
            <a:ext cx="2971800" cy="458787"/>
          </a:xfrm>
          <a:prstGeom prst="rect">
            <a:avLst/>
          </a:prstGeom>
        </p:spPr>
        <p:txBody>
          <a:bodyPr/>
          <a:lstStyle/>
          <a:p>
            <a:fld id="{65FBC3CE-09AD-854F-98AF-551C499EA126}" type="slidenum">
              <a:rPr kumimoji="1" lang="zh-CN" altLang="en-US" smtClean="0"/>
              <a:t>4</a:t>
            </a:fld>
            <a:endParaRPr kumimoji="1" lang="zh-CN" altLang="en-US"/>
          </a:p>
        </p:txBody>
      </p:sp>
    </p:spTree>
    <p:extLst>
      <p:ext uri="{BB962C8B-B14F-4D97-AF65-F5344CB8AC3E}">
        <p14:creationId xmlns:p14="http://schemas.microsoft.com/office/powerpoint/2010/main" val="248392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4d7dadc72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4d7dadc72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8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4d7dadc72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4d7dadc72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511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388ebc691_2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388ebc691_2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7341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4d7dadc72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4d7dadc72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beauty of hot reload is, that even after fixing an error, state is still maintained - allowing to iterate and develop far quicker.</a:t>
            </a:r>
            <a:endParaRPr/>
          </a:p>
        </p:txBody>
      </p:sp>
    </p:spTree>
    <p:extLst>
      <p:ext uri="{BB962C8B-B14F-4D97-AF65-F5344CB8AC3E}">
        <p14:creationId xmlns:p14="http://schemas.microsoft.com/office/powerpoint/2010/main" val="1409293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4d7dadc72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4d7dadc72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beauty of hot reload is, that even after fixing an error, state is still maintained - allowing to iterate and develop far quicker.</a:t>
            </a:r>
            <a:endParaRPr/>
          </a:p>
        </p:txBody>
      </p:sp>
    </p:spTree>
    <p:extLst>
      <p:ext uri="{BB962C8B-B14F-4D97-AF65-F5344CB8AC3E}">
        <p14:creationId xmlns:p14="http://schemas.microsoft.com/office/powerpoint/2010/main" val="1078563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00B0F0"/>
        </a:solidFill>
        <a:effectLst/>
      </p:bgPr>
    </p:bg>
    <p:spTree>
      <p:nvGrpSpPr>
        <p:cNvPr id="1" name="Shape 9"/>
        <p:cNvGrpSpPr/>
        <p:nvPr/>
      </p:nvGrpSpPr>
      <p:grpSpPr>
        <a:xfrm>
          <a:off x="0" y="0"/>
          <a:ext cx="0" cy="0"/>
          <a:chOff x="0" y="0"/>
          <a:chExt cx="0" cy="0"/>
        </a:xfrm>
      </p:grpSpPr>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00B0F0"/>
        </a:solidFill>
        <a:effectLst/>
      </p:bgPr>
    </p:bg>
    <p:spTree>
      <p:nvGrpSpPr>
        <p:cNvPr id="1" name="Shape 19"/>
        <p:cNvGrpSpPr/>
        <p:nvPr/>
      </p:nvGrpSpPr>
      <p:grpSpPr>
        <a:xfrm>
          <a:off x="0" y="0"/>
          <a:ext cx="0" cy="0"/>
          <a:chOff x="0" y="0"/>
          <a:chExt cx="0" cy="0"/>
        </a:xfrm>
      </p:grpSpPr>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625288"/>
            <a:ext cx="7886700" cy="642728"/>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946642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4" Type="http://schemas.openxmlformats.org/officeDocument/2006/relationships/image" Target="../media/image3.png"/><Relationship Id="rId5" Type="http://schemas.openxmlformats.org/officeDocument/2006/relationships/image" Target="../media/image4.gif"/><Relationship Id="rId6" Type="http://schemas.openxmlformats.org/officeDocument/2006/relationships/image" Target="../media/image5.gif"/><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2655500" y="1775222"/>
            <a:ext cx="8222100" cy="838800"/>
          </a:xfrm>
          <a:prstGeom prst="rect">
            <a:avLst/>
          </a:prstGeom>
        </p:spPr>
        <p:txBody>
          <a:bodyPr spcFirstLastPara="1" wrap="square" lIns="91425" tIns="91425" rIns="91425" bIns="91425" anchor="b" anchorCtr="0">
            <a:noAutofit/>
          </a:bodyPr>
          <a:lstStyle/>
          <a:p>
            <a:r>
              <a:rPr lang="en-US" altLang="zh-CN" b="1" dirty="0">
                <a:latin typeface="Microsoft YaHei" charset="-122"/>
                <a:ea typeface="Microsoft YaHei" charset="-122"/>
                <a:cs typeface="Microsoft YaHei" charset="-122"/>
              </a:rPr>
              <a:t>90</a:t>
            </a:r>
            <a:r>
              <a:rPr lang="zh-CN" altLang="en-US" b="1" dirty="0">
                <a:latin typeface="Microsoft YaHei" charset="-122"/>
                <a:ea typeface="Microsoft YaHei" charset="-122"/>
                <a:cs typeface="Microsoft YaHei" charset="-122"/>
              </a:rPr>
              <a:t>分钟</a:t>
            </a:r>
            <a:r>
              <a:rPr lang="zh-CN" altLang="en-US" b="1" dirty="0" smtClean="0">
                <a:latin typeface="Microsoft YaHei" charset="-122"/>
                <a:ea typeface="Microsoft YaHei" charset="-122"/>
                <a:cs typeface="Microsoft YaHei" charset="-122"/>
              </a:rPr>
              <a:t>入门</a:t>
            </a:r>
            <a:r>
              <a:rPr lang="en-US" altLang="zh-CN" b="1" dirty="0" smtClean="0">
                <a:latin typeface="Microsoft YaHei" charset="-122"/>
                <a:ea typeface="Microsoft YaHei" charset="-122"/>
                <a:cs typeface="Microsoft YaHei" charset="-122"/>
              </a:rPr>
              <a:t>Flutter</a:t>
            </a:r>
            <a:r>
              <a:rPr lang="zh-CN" altLang="en-US" b="1" dirty="0" smtClean="0">
                <a:latin typeface="Microsoft YaHei" charset="-122"/>
                <a:ea typeface="Microsoft YaHei" charset="-122"/>
                <a:cs typeface="Microsoft YaHei" charset="-122"/>
              </a:rPr>
              <a:t>技术</a:t>
            </a:r>
            <a:endParaRPr lang="zh-CN" altLang="en-US" b="1" dirty="0">
              <a:latin typeface="Microsoft YaHei" charset="-122"/>
              <a:ea typeface="Microsoft YaHei" charset="-122"/>
              <a:cs typeface="Microsoft YaHei" charset="-122"/>
            </a:endParaRPr>
          </a:p>
        </p:txBody>
      </p:sp>
      <p:sp>
        <p:nvSpPr>
          <p:cNvPr id="86" name="Google Shape;86;p13"/>
          <p:cNvSpPr txBox="1">
            <a:spLocks noGrp="1"/>
          </p:cNvSpPr>
          <p:nvPr>
            <p:ph type="subTitle" idx="1"/>
          </p:nvPr>
        </p:nvSpPr>
        <p:spPr>
          <a:xfrm>
            <a:off x="26554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smtClean="0">
                <a:latin typeface="Microsoft YaHei" charset="-122"/>
                <a:ea typeface="Microsoft YaHei" charset="-122"/>
                <a:cs typeface="Microsoft YaHei" charset="-122"/>
              </a:rPr>
              <a:t>讲师</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亢少军</a:t>
            </a:r>
            <a:endParaRPr dirty="0">
              <a:latin typeface="Microsoft YaHei" charset="-122"/>
              <a:ea typeface="Microsoft YaHei" charset="-122"/>
              <a:cs typeface="Microsoft YaHei" charset="-122"/>
            </a:endParaRPr>
          </a:p>
          <a:p>
            <a:pPr marL="0" lvl="0" indent="0"/>
            <a:r>
              <a:rPr lang="en-US" altLang="zh-CN" dirty="0" smtClean="0">
                <a:latin typeface="Microsoft YaHei" charset="-122"/>
                <a:ea typeface="Microsoft YaHei" charset="-122"/>
                <a:cs typeface="Microsoft YaHei" charset="-122"/>
              </a:rPr>
              <a:t>Flutter</a:t>
            </a:r>
            <a:r>
              <a:rPr lang="zh-CN" altLang="en-US" dirty="0" smtClean="0">
                <a:latin typeface="Microsoft YaHei" charset="-122"/>
                <a:ea typeface="Microsoft YaHei" charset="-122"/>
                <a:cs typeface="Microsoft YaHei" charset="-122"/>
              </a:rPr>
              <a:t>交流群</a:t>
            </a:r>
            <a:r>
              <a:rPr lang="en-US" altLang="zh-CN" dirty="0" smtClean="0">
                <a:latin typeface="Microsoft YaHei" charset="-122"/>
                <a:ea typeface="Microsoft YaHei" charset="-122"/>
                <a:cs typeface="Microsoft YaHei" charset="-122"/>
              </a:rPr>
              <a:t>:</a:t>
            </a:r>
            <a:r>
              <a:rPr lang="is-IS" altLang="zh-CN" dirty="0">
                <a:latin typeface="Microsoft YaHei" charset="-122"/>
                <a:ea typeface="Microsoft YaHei" charset="-122"/>
                <a:cs typeface="Microsoft YaHei" charset="-122"/>
              </a:rPr>
              <a:t>1046954554</a:t>
            </a:r>
            <a:endParaRPr dirty="0">
              <a:latin typeface="Microsoft YaHei" charset="-122"/>
              <a:ea typeface="Microsoft YaHei" charset="-122"/>
              <a:cs typeface="Microsoft YaHei" charset="-122"/>
            </a:endParaRPr>
          </a:p>
        </p:txBody>
      </p:sp>
      <p:pic>
        <p:nvPicPr>
          <p:cNvPr id="87" name="Google Shape;87;p13"/>
          <p:cNvPicPr preferRelativeResize="0"/>
          <p:nvPr/>
        </p:nvPicPr>
        <p:blipFill>
          <a:blip r:embed="rId3">
            <a:alphaModFix/>
          </a:blip>
          <a:stretch>
            <a:fillRect/>
          </a:stretch>
        </p:blipFill>
        <p:spPr>
          <a:xfrm>
            <a:off x="64700" y="1572700"/>
            <a:ext cx="2927700" cy="29277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240"/>
        <p:cNvGrpSpPr/>
        <p:nvPr/>
      </p:nvGrpSpPr>
      <p:grpSpPr>
        <a:xfrm>
          <a:off x="0" y="0"/>
          <a:ext cx="0" cy="0"/>
          <a:chOff x="0" y="0"/>
          <a:chExt cx="0" cy="0"/>
        </a:xfrm>
      </p:grpSpPr>
      <p:grpSp>
        <p:nvGrpSpPr>
          <p:cNvPr id="3" name="组 2"/>
          <p:cNvGrpSpPr/>
          <p:nvPr/>
        </p:nvGrpSpPr>
        <p:grpSpPr>
          <a:xfrm>
            <a:off x="1502250" y="1280595"/>
            <a:ext cx="6139500" cy="3144763"/>
            <a:chOff x="492600" y="849275"/>
            <a:chExt cx="6139500" cy="3144763"/>
          </a:xfrm>
        </p:grpSpPr>
        <p:sp>
          <p:nvSpPr>
            <p:cNvPr id="242" name="Google Shape;242;p37"/>
            <p:cNvSpPr/>
            <p:nvPr/>
          </p:nvSpPr>
          <p:spPr>
            <a:xfrm>
              <a:off x="492600" y="3350238"/>
              <a:ext cx="6139500" cy="6213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243" name="Google Shape;243;p37"/>
            <p:cNvSpPr/>
            <p:nvPr/>
          </p:nvSpPr>
          <p:spPr>
            <a:xfrm>
              <a:off x="2017550" y="3544038"/>
              <a:ext cx="1364700" cy="278700"/>
            </a:xfrm>
            <a:prstGeom prst="rect">
              <a:avLst/>
            </a:prstGeom>
            <a:solidFill>
              <a:srgbClr val="4285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Skia</a:t>
              </a:r>
              <a:endParaRPr>
                <a:solidFill>
                  <a:srgbClr val="FFFFFF"/>
                </a:solidFill>
                <a:latin typeface="Roboto"/>
                <a:ea typeface="Roboto"/>
                <a:cs typeface="Roboto"/>
                <a:sym typeface="Roboto"/>
              </a:endParaRPr>
            </a:p>
          </p:txBody>
        </p:sp>
        <p:sp>
          <p:nvSpPr>
            <p:cNvPr id="244" name="Google Shape;244;p37"/>
            <p:cNvSpPr/>
            <p:nvPr/>
          </p:nvSpPr>
          <p:spPr>
            <a:xfrm>
              <a:off x="3533675" y="3544038"/>
              <a:ext cx="1364700" cy="278700"/>
            </a:xfrm>
            <a:prstGeom prst="rect">
              <a:avLst/>
            </a:prstGeom>
            <a:solidFill>
              <a:srgbClr val="4285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Dart</a:t>
              </a:r>
              <a:endParaRPr>
                <a:solidFill>
                  <a:srgbClr val="FFFFFF"/>
                </a:solidFill>
                <a:latin typeface="Roboto"/>
                <a:ea typeface="Roboto"/>
                <a:cs typeface="Roboto"/>
                <a:sym typeface="Roboto"/>
              </a:endParaRPr>
            </a:p>
          </p:txBody>
        </p:sp>
        <p:sp>
          <p:nvSpPr>
            <p:cNvPr id="245" name="Google Shape;245;p37"/>
            <p:cNvSpPr/>
            <p:nvPr/>
          </p:nvSpPr>
          <p:spPr>
            <a:xfrm>
              <a:off x="5049800" y="3544038"/>
              <a:ext cx="1364700" cy="278700"/>
            </a:xfrm>
            <a:prstGeom prst="rect">
              <a:avLst/>
            </a:prstGeom>
            <a:solidFill>
              <a:srgbClr val="4285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Text</a:t>
              </a:r>
              <a:endParaRPr>
                <a:solidFill>
                  <a:srgbClr val="FFFFFF"/>
                </a:solidFill>
                <a:latin typeface="Roboto"/>
                <a:ea typeface="Roboto"/>
                <a:cs typeface="Roboto"/>
                <a:sym typeface="Roboto"/>
              </a:endParaRPr>
            </a:p>
          </p:txBody>
        </p:sp>
        <p:sp>
          <p:nvSpPr>
            <p:cNvPr id="246" name="Google Shape;246;p37"/>
            <p:cNvSpPr/>
            <p:nvPr/>
          </p:nvSpPr>
          <p:spPr>
            <a:xfrm>
              <a:off x="492600" y="849275"/>
              <a:ext cx="6139500" cy="22449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247" name="Google Shape;247;p37"/>
            <p:cNvSpPr/>
            <p:nvPr/>
          </p:nvSpPr>
          <p:spPr>
            <a:xfrm>
              <a:off x="2017475" y="2660238"/>
              <a:ext cx="4397100" cy="278700"/>
            </a:xfrm>
            <a:prstGeom prst="rect">
              <a:avLst/>
            </a:prstGeom>
            <a:solidFill>
              <a:srgbClr val="0F9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Foundation</a:t>
              </a:r>
              <a:endParaRPr>
                <a:solidFill>
                  <a:srgbClr val="FFFFFF"/>
                </a:solidFill>
                <a:latin typeface="Roboto"/>
                <a:ea typeface="Roboto"/>
                <a:cs typeface="Roboto"/>
                <a:sym typeface="Roboto"/>
              </a:endParaRPr>
            </a:p>
          </p:txBody>
        </p:sp>
        <p:sp>
          <p:nvSpPr>
            <p:cNvPr id="248" name="Google Shape;248;p37"/>
            <p:cNvSpPr/>
            <p:nvPr/>
          </p:nvSpPr>
          <p:spPr>
            <a:xfrm>
              <a:off x="2017475" y="2248638"/>
              <a:ext cx="1364700" cy="278700"/>
            </a:xfrm>
            <a:prstGeom prst="rect">
              <a:avLst/>
            </a:prstGeom>
            <a:solidFill>
              <a:srgbClr val="0F9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Animation</a:t>
              </a:r>
              <a:endParaRPr>
                <a:solidFill>
                  <a:srgbClr val="FFFFFF"/>
                </a:solidFill>
                <a:latin typeface="Roboto"/>
                <a:ea typeface="Roboto"/>
                <a:cs typeface="Roboto"/>
                <a:sym typeface="Roboto"/>
              </a:endParaRPr>
            </a:p>
          </p:txBody>
        </p:sp>
        <p:sp>
          <p:nvSpPr>
            <p:cNvPr id="249" name="Google Shape;249;p37"/>
            <p:cNvSpPr/>
            <p:nvPr/>
          </p:nvSpPr>
          <p:spPr>
            <a:xfrm>
              <a:off x="3533675" y="2248638"/>
              <a:ext cx="1364700" cy="278700"/>
            </a:xfrm>
            <a:prstGeom prst="rect">
              <a:avLst/>
            </a:prstGeom>
            <a:solidFill>
              <a:srgbClr val="0F9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Painting</a:t>
              </a:r>
              <a:endParaRPr>
                <a:solidFill>
                  <a:srgbClr val="FFFFFF"/>
                </a:solidFill>
                <a:latin typeface="Roboto"/>
                <a:ea typeface="Roboto"/>
                <a:cs typeface="Roboto"/>
                <a:sym typeface="Roboto"/>
              </a:endParaRPr>
            </a:p>
          </p:txBody>
        </p:sp>
        <p:sp>
          <p:nvSpPr>
            <p:cNvPr id="250" name="Google Shape;250;p37"/>
            <p:cNvSpPr/>
            <p:nvPr/>
          </p:nvSpPr>
          <p:spPr>
            <a:xfrm>
              <a:off x="2017475" y="1837038"/>
              <a:ext cx="4397100" cy="278700"/>
            </a:xfrm>
            <a:prstGeom prst="rect">
              <a:avLst/>
            </a:prstGeom>
            <a:solidFill>
              <a:srgbClr val="0F9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Rendering</a:t>
              </a:r>
              <a:endParaRPr>
                <a:solidFill>
                  <a:srgbClr val="FFFFFF"/>
                </a:solidFill>
                <a:latin typeface="Roboto"/>
                <a:ea typeface="Roboto"/>
                <a:cs typeface="Roboto"/>
                <a:sym typeface="Roboto"/>
              </a:endParaRPr>
            </a:p>
          </p:txBody>
        </p:sp>
        <p:sp>
          <p:nvSpPr>
            <p:cNvPr id="251" name="Google Shape;251;p37"/>
            <p:cNvSpPr/>
            <p:nvPr/>
          </p:nvSpPr>
          <p:spPr>
            <a:xfrm>
              <a:off x="2017475" y="1425438"/>
              <a:ext cx="4397100" cy="278700"/>
            </a:xfrm>
            <a:prstGeom prst="rect">
              <a:avLst/>
            </a:prstGeom>
            <a:solidFill>
              <a:srgbClr val="0F9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Widgets</a:t>
              </a:r>
              <a:endParaRPr>
                <a:solidFill>
                  <a:srgbClr val="FFFFFF"/>
                </a:solidFill>
                <a:latin typeface="Roboto"/>
                <a:ea typeface="Roboto"/>
                <a:cs typeface="Roboto"/>
                <a:sym typeface="Roboto"/>
              </a:endParaRPr>
            </a:p>
          </p:txBody>
        </p:sp>
        <p:sp>
          <p:nvSpPr>
            <p:cNvPr id="252" name="Google Shape;252;p37"/>
            <p:cNvSpPr/>
            <p:nvPr/>
          </p:nvSpPr>
          <p:spPr>
            <a:xfrm>
              <a:off x="2017550" y="1013850"/>
              <a:ext cx="2182200" cy="278700"/>
            </a:xfrm>
            <a:prstGeom prst="rect">
              <a:avLst/>
            </a:prstGeom>
            <a:solidFill>
              <a:srgbClr val="0F9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Material</a:t>
              </a:r>
              <a:endParaRPr>
                <a:solidFill>
                  <a:srgbClr val="FFFFFF"/>
                </a:solidFill>
                <a:latin typeface="Roboto"/>
                <a:ea typeface="Roboto"/>
                <a:cs typeface="Roboto"/>
                <a:sym typeface="Roboto"/>
              </a:endParaRPr>
            </a:p>
          </p:txBody>
        </p:sp>
        <p:sp>
          <p:nvSpPr>
            <p:cNvPr id="253" name="Google Shape;253;p37"/>
            <p:cNvSpPr/>
            <p:nvPr/>
          </p:nvSpPr>
          <p:spPr>
            <a:xfrm>
              <a:off x="5049875" y="2248638"/>
              <a:ext cx="1364700" cy="278700"/>
            </a:xfrm>
            <a:prstGeom prst="rect">
              <a:avLst/>
            </a:prstGeom>
            <a:solidFill>
              <a:srgbClr val="0F9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Gestures</a:t>
              </a:r>
              <a:endParaRPr>
                <a:solidFill>
                  <a:srgbClr val="FFFFFF"/>
                </a:solidFill>
                <a:latin typeface="Roboto"/>
                <a:ea typeface="Roboto"/>
                <a:cs typeface="Roboto"/>
                <a:sym typeface="Roboto"/>
              </a:endParaRPr>
            </a:p>
          </p:txBody>
        </p:sp>
        <p:sp>
          <p:nvSpPr>
            <p:cNvPr id="254" name="Google Shape;254;p37"/>
            <p:cNvSpPr txBox="1"/>
            <p:nvPr/>
          </p:nvSpPr>
          <p:spPr>
            <a:xfrm>
              <a:off x="678925" y="3372738"/>
              <a:ext cx="11430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4285F4"/>
                  </a:solidFill>
                  <a:latin typeface="Roboto"/>
                  <a:ea typeface="Roboto"/>
                  <a:cs typeface="Roboto"/>
                  <a:sym typeface="Roboto"/>
                </a:rPr>
                <a:t>Engine</a:t>
              </a:r>
              <a:endParaRPr>
                <a:solidFill>
                  <a:srgbClr val="4285F4"/>
                </a:solidFill>
                <a:latin typeface="Roboto"/>
                <a:ea typeface="Roboto"/>
                <a:cs typeface="Roboto"/>
                <a:sym typeface="Roboto"/>
              </a:endParaRPr>
            </a:p>
            <a:p>
              <a:pPr marL="0" lvl="0" indent="0" algn="ctr" rtl="0">
                <a:spcBef>
                  <a:spcPts val="0"/>
                </a:spcBef>
                <a:spcAft>
                  <a:spcPts val="0"/>
                </a:spcAft>
                <a:buNone/>
              </a:pPr>
              <a:r>
                <a:rPr lang="en-GB">
                  <a:solidFill>
                    <a:srgbClr val="4285F4"/>
                  </a:solidFill>
                  <a:latin typeface="Roboto"/>
                  <a:ea typeface="Roboto"/>
                  <a:cs typeface="Roboto"/>
                  <a:sym typeface="Roboto"/>
                </a:rPr>
                <a:t>(C++)</a:t>
              </a:r>
              <a:endParaRPr>
                <a:solidFill>
                  <a:srgbClr val="4285F4"/>
                </a:solidFill>
                <a:latin typeface="Roboto"/>
                <a:ea typeface="Roboto"/>
                <a:cs typeface="Roboto"/>
                <a:sym typeface="Roboto"/>
              </a:endParaRPr>
            </a:p>
          </p:txBody>
        </p:sp>
        <p:sp>
          <p:nvSpPr>
            <p:cNvPr id="255" name="Google Shape;255;p37"/>
            <p:cNvSpPr txBox="1"/>
            <p:nvPr/>
          </p:nvSpPr>
          <p:spPr>
            <a:xfrm>
              <a:off x="678925" y="1658713"/>
              <a:ext cx="11430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0F9D58"/>
                  </a:solidFill>
                  <a:latin typeface="Roboto"/>
                  <a:ea typeface="Roboto"/>
                  <a:cs typeface="Roboto"/>
                  <a:sym typeface="Roboto"/>
                </a:rPr>
                <a:t>Framework</a:t>
              </a:r>
              <a:endParaRPr>
                <a:solidFill>
                  <a:srgbClr val="0F9D58"/>
                </a:solidFill>
                <a:latin typeface="Roboto"/>
                <a:ea typeface="Roboto"/>
                <a:cs typeface="Roboto"/>
                <a:sym typeface="Roboto"/>
              </a:endParaRPr>
            </a:p>
            <a:p>
              <a:pPr marL="0" lvl="0" indent="0" algn="ctr" rtl="0">
                <a:spcBef>
                  <a:spcPts val="0"/>
                </a:spcBef>
                <a:spcAft>
                  <a:spcPts val="0"/>
                </a:spcAft>
                <a:buNone/>
              </a:pPr>
              <a:r>
                <a:rPr lang="en-GB">
                  <a:solidFill>
                    <a:srgbClr val="0F9D58"/>
                  </a:solidFill>
                  <a:latin typeface="Roboto"/>
                  <a:ea typeface="Roboto"/>
                  <a:cs typeface="Roboto"/>
                  <a:sym typeface="Roboto"/>
                </a:rPr>
                <a:t>(Dart)</a:t>
              </a:r>
              <a:endParaRPr>
                <a:solidFill>
                  <a:srgbClr val="0F9D58"/>
                </a:solidFill>
                <a:latin typeface="Roboto"/>
                <a:ea typeface="Roboto"/>
                <a:cs typeface="Roboto"/>
                <a:sym typeface="Roboto"/>
              </a:endParaRPr>
            </a:p>
          </p:txBody>
        </p:sp>
        <p:sp>
          <p:nvSpPr>
            <p:cNvPr id="256" name="Google Shape;256;p37"/>
            <p:cNvSpPr/>
            <p:nvPr/>
          </p:nvSpPr>
          <p:spPr>
            <a:xfrm>
              <a:off x="4235225" y="1013850"/>
              <a:ext cx="2182200" cy="278700"/>
            </a:xfrm>
            <a:prstGeom prst="rect">
              <a:avLst/>
            </a:prstGeom>
            <a:solidFill>
              <a:srgbClr val="0F9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Cupertino</a:t>
              </a:r>
              <a:endParaRPr>
                <a:solidFill>
                  <a:srgbClr val="FFFFFF"/>
                </a:solidFill>
                <a:latin typeface="Roboto"/>
                <a:ea typeface="Roboto"/>
                <a:cs typeface="Roboto"/>
                <a:sym typeface="Roboto"/>
              </a:endParaRPr>
            </a:p>
          </p:txBody>
        </p:sp>
      </p:grpSp>
      <p:sp>
        <p:nvSpPr>
          <p:cNvPr id="2" name="标题 1"/>
          <p:cNvSpPr>
            <a:spLocks noGrp="1"/>
          </p:cNvSpPr>
          <p:nvPr>
            <p:ph type="title"/>
          </p:nvPr>
        </p:nvSpPr>
        <p:spPr>
          <a:xfrm>
            <a:off x="311700" y="142584"/>
            <a:ext cx="8520600" cy="607800"/>
          </a:xfrm>
        </p:spPr>
        <p:txBody>
          <a:bodyPr/>
          <a:lstStyle/>
          <a:p>
            <a:r>
              <a:rPr kumimoji="1" lang="zh-CN" altLang="en-US" b="1" dirty="0" smtClean="0">
                <a:solidFill>
                  <a:srgbClr val="00B0F0"/>
                </a:solidFill>
                <a:latin typeface="Microsoft YaHei" charset="-122"/>
                <a:ea typeface="Microsoft YaHei" charset="-122"/>
                <a:cs typeface="Microsoft YaHei" charset="-122"/>
              </a:rPr>
              <a:t>系统架构</a:t>
            </a:r>
            <a:endParaRPr kumimoji="1" lang="zh-CN" altLang="en-US" b="1" dirty="0">
              <a:solidFill>
                <a:srgbClr val="00B0F0"/>
              </a:solidFill>
              <a:latin typeface="Microsoft YaHei" charset="-122"/>
              <a:ea typeface="Microsoft YaHei" charset="-122"/>
              <a:cs typeface="Microsoft YaHei"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8842" y="631372"/>
            <a:ext cx="8137072" cy="507831"/>
          </a:xfrm>
          <a:prstGeom prst="rect">
            <a:avLst/>
          </a:prstGeom>
          <a:noFill/>
        </p:spPr>
        <p:txBody>
          <a:bodyPr wrap="square" rtlCol="0">
            <a:spAutoFit/>
          </a:bodyPr>
          <a:lstStyle/>
          <a:p>
            <a:r>
              <a:rPr lang="en-US" altLang="zh-CN" sz="2700" b="1" dirty="0">
                <a:solidFill>
                  <a:srgbClr val="00B0F0"/>
                </a:solidFill>
                <a:latin typeface="微软雅黑" panose="020B0503020204020204" charset="-122"/>
                <a:ea typeface="微软雅黑" panose="020B0503020204020204" charset="-122"/>
              </a:rPr>
              <a:t>GPU</a:t>
            </a:r>
            <a:r>
              <a:rPr lang="zh-CN" altLang="en-US" sz="2700" b="1" dirty="0">
                <a:solidFill>
                  <a:srgbClr val="00B0F0"/>
                </a:solidFill>
                <a:latin typeface="微软雅黑" panose="020B0503020204020204" charset="-122"/>
                <a:ea typeface="微软雅黑" panose="020B0503020204020204" charset="-122"/>
              </a:rPr>
              <a:t>渲染</a:t>
            </a:r>
          </a:p>
        </p:txBody>
      </p:sp>
      <p:pic>
        <p:nvPicPr>
          <p:cNvPr id="4" name="图片 3"/>
          <p:cNvPicPr>
            <a:picLocks noChangeAspect="1"/>
          </p:cNvPicPr>
          <p:nvPr/>
        </p:nvPicPr>
        <p:blipFill>
          <a:blip r:embed="rId3"/>
          <a:stretch>
            <a:fillRect/>
          </a:stretch>
        </p:blipFill>
        <p:spPr>
          <a:xfrm>
            <a:off x="2194852" y="1099110"/>
            <a:ext cx="4754297" cy="4035709"/>
          </a:xfrm>
          <a:prstGeom prst="rect">
            <a:avLst/>
          </a:prstGeom>
        </p:spPr>
      </p:pic>
    </p:spTree>
    <p:extLst>
      <p:ext uri="{BB962C8B-B14F-4D97-AF65-F5344CB8AC3E}">
        <p14:creationId xmlns:p14="http://schemas.microsoft.com/office/powerpoint/2010/main" val="8293267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8842" y="631372"/>
            <a:ext cx="8137072" cy="507831"/>
          </a:xfrm>
          <a:prstGeom prst="rect">
            <a:avLst/>
          </a:prstGeom>
          <a:noFill/>
        </p:spPr>
        <p:txBody>
          <a:bodyPr wrap="square" rtlCol="0">
            <a:spAutoFit/>
          </a:bodyPr>
          <a:lstStyle/>
          <a:p>
            <a:r>
              <a:rPr lang="zh-CN" altLang="en-US" sz="2700" b="1" dirty="0">
                <a:solidFill>
                  <a:srgbClr val="00B0F0"/>
                </a:solidFill>
                <a:latin typeface="Microsoft YaHei" charset="-122"/>
                <a:ea typeface="Microsoft YaHei" charset="-122"/>
                <a:cs typeface="Microsoft YaHei" charset="-122"/>
              </a:rPr>
              <a:t>状态控制</a:t>
            </a:r>
            <a:endParaRPr lang="en-GB" altLang="zh-CN" sz="2700" b="1" dirty="0">
              <a:solidFill>
                <a:srgbClr val="00B0F0"/>
              </a:solidFill>
              <a:latin typeface="Microsoft YaHei" charset="-122"/>
              <a:ea typeface="Microsoft YaHei" charset="-122"/>
              <a:cs typeface="Microsoft YaHei" charset="-122"/>
            </a:endParaRPr>
          </a:p>
        </p:txBody>
      </p:sp>
      <p:pic>
        <p:nvPicPr>
          <p:cNvPr id="4" name="图片 3"/>
          <p:cNvPicPr>
            <a:picLocks noChangeAspect="1"/>
          </p:cNvPicPr>
          <p:nvPr/>
        </p:nvPicPr>
        <p:blipFill>
          <a:blip r:embed="rId3"/>
          <a:stretch>
            <a:fillRect/>
          </a:stretch>
        </p:blipFill>
        <p:spPr>
          <a:xfrm>
            <a:off x="803295" y="1257097"/>
            <a:ext cx="7537410" cy="3696385"/>
          </a:xfrm>
          <a:prstGeom prst="rect">
            <a:avLst/>
          </a:prstGeom>
        </p:spPr>
      </p:pic>
    </p:spTree>
    <p:extLst>
      <p:ext uri="{BB962C8B-B14F-4D97-AF65-F5344CB8AC3E}">
        <p14:creationId xmlns:p14="http://schemas.microsoft.com/office/powerpoint/2010/main" val="4025876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211"/>
        <p:cNvGrpSpPr/>
        <p:nvPr/>
      </p:nvGrpSpPr>
      <p:grpSpPr>
        <a:xfrm>
          <a:off x="0" y="0"/>
          <a:ext cx="0" cy="0"/>
          <a:chOff x="0" y="0"/>
          <a:chExt cx="0" cy="0"/>
        </a:xfrm>
      </p:grpSpPr>
      <p:pic>
        <p:nvPicPr>
          <p:cNvPr id="212" name="Google Shape;212;p33"/>
          <p:cNvPicPr preferRelativeResize="0"/>
          <p:nvPr/>
        </p:nvPicPr>
        <p:blipFill>
          <a:blip r:embed="rId3">
            <a:alphaModFix/>
          </a:blip>
          <a:stretch>
            <a:fillRect/>
          </a:stretch>
        </p:blipFill>
        <p:spPr>
          <a:xfrm>
            <a:off x="675513" y="206988"/>
            <a:ext cx="7792974" cy="4272324"/>
          </a:xfrm>
          <a:prstGeom prst="rect">
            <a:avLst/>
          </a:prstGeom>
          <a:noFill/>
          <a:ln>
            <a:noFill/>
          </a:ln>
        </p:spPr>
      </p:pic>
      <p:sp>
        <p:nvSpPr>
          <p:cNvPr id="213" name="Google Shape;213;p3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smtClean="0">
                <a:solidFill>
                  <a:srgbClr val="00B0F0"/>
                </a:solidFill>
                <a:latin typeface="Microsoft YaHei" charset="-122"/>
                <a:ea typeface="Microsoft YaHei" charset="-122"/>
                <a:cs typeface="Microsoft YaHei" charset="-122"/>
              </a:rPr>
              <a:t>一切皆为</a:t>
            </a:r>
            <a:r>
              <a:rPr lang="en-US" altLang="zh-CN" b="1" dirty="0" smtClean="0">
                <a:solidFill>
                  <a:srgbClr val="00B0F0"/>
                </a:solidFill>
                <a:latin typeface="Microsoft YaHei" charset="-122"/>
                <a:ea typeface="Microsoft YaHei" charset="-122"/>
                <a:cs typeface="Microsoft YaHei" charset="-122"/>
              </a:rPr>
              <a:t>Widget</a:t>
            </a:r>
            <a:endParaRPr b="1" dirty="0">
              <a:solidFill>
                <a:srgbClr val="00B0F0"/>
              </a:solidFill>
              <a:latin typeface="Microsoft YaHei" charset="-122"/>
              <a:ea typeface="Microsoft YaHei" charset="-122"/>
              <a:cs typeface="Microsoft YaHei"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body" idx="1"/>
          </p:nvPr>
        </p:nvSpPr>
        <p:spPr>
          <a:xfrm>
            <a:off x="387900" y="1614900"/>
            <a:ext cx="3493200" cy="1913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zh-CN" altLang="en-US" sz="2400" dirty="0" smtClean="0">
                <a:solidFill>
                  <a:srgbClr val="00B0F0"/>
                </a:solidFill>
                <a:latin typeface="Microsoft YaHei" charset="-122"/>
                <a:ea typeface="Microsoft YaHei" charset="-122"/>
                <a:cs typeface="Microsoft YaHei" charset="-122"/>
              </a:rPr>
              <a:t>如何布局</a:t>
            </a:r>
            <a:endParaRPr sz="2400" dirty="0">
              <a:solidFill>
                <a:srgbClr val="00B0F0"/>
              </a:solidFill>
              <a:latin typeface="Microsoft YaHei" charset="-122"/>
              <a:ea typeface="Microsoft YaHei" charset="-122"/>
              <a:cs typeface="Microsoft YaHei" charset="-122"/>
            </a:endParaRPr>
          </a:p>
          <a:p>
            <a:pPr marL="0" lvl="0" indent="0" algn="l" rtl="0">
              <a:lnSpc>
                <a:spcPct val="100000"/>
              </a:lnSpc>
              <a:spcBef>
                <a:spcPts val="0"/>
              </a:spcBef>
              <a:spcAft>
                <a:spcPts val="0"/>
              </a:spcAft>
              <a:buNone/>
            </a:pPr>
            <a:endParaRPr dirty="0">
              <a:solidFill>
                <a:schemeClr val="dk1"/>
              </a:solidFill>
              <a:latin typeface="Microsoft YaHei" charset="-122"/>
              <a:ea typeface="Microsoft YaHei" charset="-122"/>
              <a:cs typeface="Microsoft YaHei" charset="-122"/>
            </a:endParaRPr>
          </a:p>
          <a:p>
            <a:pPr marL="457200" lvl="0" indent="-304800" algn="l" rtl="0">
              <a:spcBef>
                <a:spcPts val="0"/>
              </a:spcBef>
              <a:spcAft>
                <a:spcPts val="0"/>
              </a:spcAft>
              <a:buSzPts val="1200"/>
              <a:buChar char="-"/>
            </a:pPr>
            <a:r>
              <a:rPr lang="zh-CN" altLang="en-US" dirty="0" smtClean="0">
                <a:latin typeface="Microsoft YaHei" charset="-122"/>
                <a:ea typeface="Microsoft YaHei" charset="-122"/>
                <a:cs typeface="Microsoft YaHei" charset="-122"/>
              </a:rPr>
              <a:t>查找水平和垂直元素</a:t>
            </a:r>
            <a:endParaRPr dirty="0">
              <a:latin typeface="Microsoft YaHei" charset="-122"/>
              <a:ea typeface="Microsoft YaHei" charset="-122"/>
              <a:cs typeface="Microsoft YaHei" charset="-122"/>
            </a:endParaRPr>
          </a:p>
          <a:p>
            <a:pPr marL="457200" lvl="0" indent="-304800" algn="l" rtl="0">
              <a:spcBef>
                <a:spcPts val="0"/>
              </a:spcBef>
              <a:spcAft>
                <a:spcPts val="0"/>
              </a:spcAft>
              <a:buSzPts val="1200"/>
              <a:buChar char="-"/>
            </a:pPr>
            <a:r>
              <a:rPr lang="zh-CN" altLang="en-US" dirty="0" smtClean="0">
                <a:latin typeface="Microsoft YaHei" charset="-122"/>
                <a:ea typeface="Microsoft YaHei" charset="-122"/>
                <a:cs typeface="Microsoft YaHei" charset="-122"/>
              </a:rPr>
              <a:t>是否要用到表格</a:t>
            </a:r>
            <a:r>
              <a:rPr lang="en-GB" dirty="0" smtClean="0">
                <a:latin typeface="Microsoft YaHei" charset="-122"/>
                <a:ea typeface="Microsoft YaHei" charset="-122"/>
                <a:cs typeface="Microsoft YaHei" charset="-122"/>
              </a:rPr>
              <a:t>?</a:t>
            </a:r>
            <a:endParaRPr dirty="0">
              <a:latin typeface="Microsoft YaHei" charset="-122"/>
              <a:ea typeface="Microsoft YaHei" charset="-122"/>
              <a:cs typeface="Microsoft YaHei" charset="-122"/>
            </a:endParaRPr>
          </a:p>
          <a:p>
            <a:pPr marL="457200" lvl="0" indent="-304800" algn="l" rtl="0">
              <a:spcBef>
                <a:spcPts val="0"/>
              </a:spcBef>
              <a:spcAft>
                <a:spcPts val="0"/>
              </a:spcAft>
              <a:buSzPts val="1200"/>
              <a:buChar char="-"/>
            </a:pPr>
            <a:r>
              <a:rPr lang="zh-CN" altLang="en-US" dirty="0" smtClean="0">
                <a:latin typeface="Microsoft YaHei" charset="-122"/>
                <a:ea typeface="Microsoft YaHei" charset="-122"/>
                <a:cs typeface="Microsoft YaHei" charset="-122"/>
              </a:rPr>
              <a:t>是否要用到选项卡</a:t>
            </a:r>
            <a:r>
              <a:rPr lang="en-GB" dirty="0" smtClean="0">
                <a:latin typeface="Microsoft YaHei" charset="-122"/>
                <a:ea typeface="Microsoft YaHei" charset="-122"/>
                <a:cs typeface="Microsoft YaHei" charset="-122"/>
              </a:rPr>
              <a:t>?</a:t>
            </a:r>
            <a:endParaRPr dirty="0">
              <a:latin typeface="Microsoft YaHei" charset="-122"/>
              <a:ea typeface="Microsoft YaHei" charset="-122"/>
              <a:cs typeface="Microsoft YaHei" charset="-122"/>
            </a:endParaRPr>
          </a:p>
          <a:p>
            <a:pPr marL="457200" lvl="0" indent="-304800" algn="l" rtl="0">
              <a:spcBef>
                <a:spcPts val="0"/>
              </a:spcBef>
              <a:spcAft>
                <a:spcPts val="0"/>
              </a:spcAft>
              <a:buSzPts val="1200"/>
              <a:buChar char="-"/>
            </a:pPr>
            <a:r>
              <a:rPr lang="zh-CN" altLang="en-US" dirty="0" smtClean="0">
                <a:latin typeface="Microsoft YaHei" charset="-122"/>
                <a:ea typeface="Microsoft YaHei" charset="-122"/>
                <a:cs typeface="Microsoft YaHei" charset="-122"/>
              </a:rPr>
              <a:t>是否需要</a:t>
            </a:r>
            <a:r>
              <a:rPr lang="en-GB" dirty="0" smtClean="0">
                <a:latin typeface="Microsoft YaHei" charset="-122"/>
                <a:ea typeface="Microsoft YaHei" charset="-122"/>
                <a:cs typeface="Microsoft YaHei" charset="-122"/>
              </a:rPr>
              <a:t>Padding</a:t>
            </a:r>
            <a:r>
              <a:rPr lang="en-GB" dirty="0">
                <a:latin typeface="Microsoft YaHei" charset="-122"/>
                <a:ea typeface="Microsoft YaHei" charset="-122"/>
                <a:cs typeface="Microsoft YaHei" charset="-122"/>
              </a:rPr>
              <a:t>, </a:t>
            </a:r>
            <a:r>
              <a:rPr lang="en-GB" dirty="0" smtClean="0">
                <a:latin typeface="Microsoft YaHei" charset="-122"/>
                <a:ea typeface="Microsoft YaHei" charset="-122"/>
                <a:cs typeface="Microsoft YaHei" charset="-122"/>
              </a:rPr>
              <a:t>alignment</a:t>
            </a:r>
            <a:r>
              <a:rPr lang="zh-CN" altLang="en-US" dirty="0" smtClean="0">
                <a:latin typeface="Microsoft YaHei" charset="-122"/>
                <a:ea typeface="Microsoft YaHei" charset="-122"/>
                <a:cs typeface="Microsoft YaHei" charset="-122"/>
              </a:rPr>
              <a:t>和</a:t>
            </a:r>
            <a:r>
              <a:rPr lang="en-GB" dirty="0" smtClean="0">
                <a:latin typeface="Microsoft YaHei" charset="-122"/>
                <a:ea typeface="Microsoft YaHei" charset="-122"/>
                <a:cs typeface="Microsoft YaHei" charset="-122"/>
              </a:rPr>
              <a:t>borders?</a:t>
            </a:r>
            <a:endParaRPr dirty="0">
              <a:latin typeface="Microsoft YaHei" charset="-122"/>
              <a:ea typeface="Microsoft YaHei" charset="-122"/>
              <a:cs typeface="Microsoft YaHei" charset="-122"/>
            </a:endParaRPr>
          </a:p>
        </p:txBody>
      </p:sp>
      <p:pic>
        <p:nvPicPr>
          <p:cNvPr id="122" name="Google Shape;122;p19"/>
          <p:cNvPicPr preferRelativeResize="0"/>
          <p:nvPr/>
        </p:nvPicPr>
        <p:blipFill rotWithShape="1">
          <a:blip r:embed="rId3">
            <a:alphaModFix/>
          </a:blip>
          <a:srcRect b="25110"/>
          <a:stretch/>
        </p:blipFill>
        <p:spPr>
          <a:xfrm>
            <a:off x="4534624" y="303350"/>
            <a:ext cx="4359574" cy="453680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smtClean="0">
                <a:solidFill>
                  <a:srgbClr val="00B0F0"/>
                </a:solidFill>
                <a:latin typeface="Microsoft YaHei" charset="-122"/>
                <a:ea typeface="Microsoft YaHei" charset="-122"/>
                <a:cs typeface="Microsoft YaHei" charset="-122"/>
              </a:rPr>
              <a:t>细节拆分</a:t>
            </a:r>
            <a:endParaRPr b="1" dirty="0">
              <a:solidFill>
                <a:srgbClr val="00B0F0"/>
              </a:solidFill>
              <a:latin typeface="Microsoft YaHei" charset="-122"/>
              <a:ea typeface="Microsoft YaHei" charset="-122"/>
              <a:cs typeface="Microsoft YaHei" charset="-122"/>
            </a:endParaRPr>
          </a:p>
        </p:txBody>
      </p:sp>
      <p:pic>
        <p:nvPicPr>
          <p:cNvPr id="128" name="Google Shape;128;p20"/>
          <p:cNvPicPr preferRelativeResize="0"/>
          <p:nvPr/>
        </p:nvPicPr>
        <p:blipFill>
          <a:blip r:embed="rId3">
            <a:alphaModFix/>
          </a:blip>
          <a:stretch>
            <a:fillRect/>
          </a:stretch>
        </p:blipFill>
        <p:spPr>
          <a:xfrm>
            <a:off x="311700" y="1898752"/>
            <a:ext cx="3999900" cy="1345995"/>
          </a:xfrm>
          <a:prstGeom prst="rect">
            <a:avLst/>
          </a:prstGeom>
          <a:noFill/>
          <a:ln>
            <a:noFill/>
          </a:ln>
        </p:spPr>
      </p:pic>
      <p:pic>
        <p:nvPicPr>
          <p:cNvPr id="129" name="Google Shape;129;p20"/>
          <p:cNvPicPr preferRelativeResize="0"/>
          <p:nvPr/>
        </p:nvPicPr>
        <p:blipFill>
          <a:blip r:embed="rId4">
            <a:alphaModFix/>
          </a:blip>
          <a:stretch>
            <a:fillRect/>
          </a:stretch>
        </p:blipFill>
        <p:spPr>
          <a:xfrm>
            <a:off x="4832400" y="1812920"/>
            <a:ext cx="3999901" cy="151766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7" name="Google Shape;267;p39"/>
          <p:cNvPicPr preferRelativeResize="0"/>
          <p:nvPr/>
        </p:nvPicPr>
        <p:blipFill>
          <a:blip r:embed="rId3">
            <a:alphaModFix/>
          </a:blip>
          <a:stretch>
            <a:fillRect/>
          </a:stretch>
        </p:blipFill>
        <p:spPr>
          <a:xfrm>
            <a:off x="3664192" y="299978"/>
            <a:ext cx="4069125" cy="4539192"/>
          </a:xfrm>
          <a:prstGeom prst="rect">
            <a:avLst/>
          </a:prstGeom>
          <a:noFill/>
          <a:ln>
            <a:noFill/>
          </a:ln>
        </p:spPr>
      </p:pic>
      <p:sp>
        <p:nvSpPr>
          <p:cNvPr id="5" name="Google Shape;213;p3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lvl="0"/>
            <a:r>
              <a:rPr lang="en-US" altLang="zh-CN" b="1" dirty="0">
                <a:solidFill>
                  <a:srgbClr val="00B0F0"/>
                </a:solidFill>
                <a:latin typeface="Microsoft YaHei" charset="-122"/>
                <a:ea typeface="Microsoft YaHei" charset="-122"/>
                <a:cs typeface="Microsoft YaHei" charset="-122"/>
              </a:rPr>
              <a:t>Flutter</a:t>
            </a:r>
            <a:r>
              <a:rPr lang="zh-CN" altLang="en-US" b="1" dirty="0">
                <a:solidFill>
                  <a:srgbClr val="00B0F0"/>
                </a:solidFill>
                <a:latin typeface="Microsoft YaHei" charset="-122"/>
                <a:ea typeface="Microsoft YaHei" charset="-122"/>
                <a:cs typeface="Microsoft YaHei" charset="-122"/>
              </a:rPr>
              <a:t>插件通讯原理</a:t>
            </a:r>
            <a:endParaRPr b="1" dirty="0">
              <a:solidFill>
                <a:srgbClr val="00B0F0"/>
              </a:solidFill>
              <a:latin typeface="Microsoft YaHei" charset="-122"/>
              <a:ea typeface="Microsoft YaHei" charset="-122"/>
              <a:cs typeface="Microsoft YaHei"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p:nvPr/>
        </p:nvSpPr>
        <p:spPr>
          <a:xfrm>
            <a:off x="0" y="1122950"/>
            <a:ext cx="4358100" cy="3293400"/>
          </a:xfrm>
          <a:prstGeom prst="rect">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5"/>
              </a:highlight>
            </a:endParaRPr>
          </a:p>
        </p:txBody>
      </p:sp>
      <p:sp>
        <p:nvSpPr>
          <p:cNvPr id="135" name="Google Shape;135;p2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solidFill>
                  <a:srgbClr val="00B0F0"/>
                </a:solidFill>
                <a:latin typeface="Microsoft YaHei" charset="-122"/>
                <a:ea typeface="Microsoft YaHei" charset="-122"/>
                <a:cs typeface="Microsoft YaHei" charset="-122"/>
              </a:rPr>
              <a:t>HTML/CSS</a:t>
            </a:r>
            <a:r>
              <a:rPr lang="zh-CN" altLang="en-US" b="1" dirty="0" smtClean="0">
                <a:solidFill>
                  <a:srgbClr val="00B0F0"/>
                </a:solidFill>
                <a:latin typeface="Microsoft YaHei" charset="-122"/>
                <a:ea typeface="Microsoft YaHei" charset="-122"/>
                <a:cs typeface="Microsoft YaHei" charset="-122"/>
              </a:rPr>
              <a:t>与</a:t>
            </a:r>
            <a:r>
              <a:rPr lang="en-GB" b="1" dirty="0" smtClean="0">
                <a:solidFill>
                  <a:srgbClr val="00B0F0"/>
                </a:solidFill>
                <a:latin typeface="Microsoft YaHei" charset="-122"/>
                <a:ea typeface="Microsoft YaHei" charset="-122"/>
                <a:cs typeface="Microsoft YaHei" charset="-122"/>
              </a:rPr>
              <a:t>Flutter</a:t>
            </a:r>
            <a:r>
              <a:rPr lang="zh-CN" altLang="en-US" b="1" dirty="0" smtClean="0">
                <a:solidFill>
                  <a:srgbClr val="00B0F0"/>
                </a:solidFill>
                <a:latin typeface="Microsoft YaHei" charset="-122"/>
                <a:ea typeface="Microsoft YaHei" charset="-122"/>
                <a:cs typeface="Microsoft YaHei" charset="-122"/>
              </a:rPr>
              <a:t>对照</a:t>
            </a:r>
            <a:endParaRPr b="1" dirty="0">
              <a:solidFill>
                <a:srgbClr val="00B0F0"/>
              </a:solidFill>
              <a:latin typeface="Microsoft YaHei" charset="-122"/>
              <a:ea typeface="Microsoft YaHei" charset="-122"/>
              <a:cs typeface="Microsoft YaHei" charset="-122"/>
            </a:endParaRPr>
          </a:p>
        </p:txBody>
      </p:sp>
      <p:sp>
        <p:nvSpPr>
          <p:cNvPr id="136" name="Google Shape;136;p21"/>
          <p:cNvSpPr/>
          <p:nvPr/>
        </p:nvSpPr>
        <p:spPr>
          <a:xfrm>
            <a:off x="4358100" y="1122950"/>
            <a:ext cx="4785900" cy="3293400"/>
          </a:xfrm>
          <a:prstGeom prst="rect">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5"/>
              </a:highlight>
            </a:endParaRPr>
          </a:p>
        </p:txBody>
      </p:sp>
      <p:sp>
        <p:nvSpPr>
          <p:cNvPr id="137" name="Google Shape;137;p21"/>
          <p:cNvSpPr txBox="1">
            <a:spLocks noGrp="1"/>
          </p:cNvSpPr>
          <p:nvPr>
            <p:ph type="body" idx="2"/>
          </p:nvPr>
        </p:nvSpPr>
        <p:spPr>
          <a:xfrm>
            <a:off x="4661125" y="1122875"/>
            <a:ext cx="4482900" cy="3293400"/>
          </a:xfrm>
          <a:prstGeom prst="rect">
            <a:avLst/>
          </a:prstGeom>
        </p:spPr>
        <p:txBody>
          <a:bodyPr spcFirstLastPara="1" wrap="square" lIns="91425" tIns="91425" rIns="91425" bIns="91425" anchor="ctr" anchorCtr="0">
            <a:noAutofit/>
          </a:bodyPr>
          <a:lstStyle/>
          <a:p>
            <a:pPr marL="127000" marR="127000" lvl="0" indent="0" algn="l" rtl="0">
              <a:lnSpc>
                <a:spcPct val="150000"/>
              </a:lnSpc>
              <a:spcBef>
                <a:spcPts val="500"/>
              </a:spcBef>
              <a:spcAft>
                <a:spcPts val="500"/>
              </a:spcAft>
              <a:buNone/>
            </a:pPr>
            <a:r>
              <a:rPr lang="en-GB" sz="1000" dirty="0" err="1">
                <a:solidFill>
                  <a:srgbClr val="FFFFFF"/>
                </a:solidFill>
                <a:latin typeface="Microsoft YaHei" charset="-122"/>
                <a:ea typeface="Microsoft YaHei" charset="-122"/>
                <a:cs typeface="Microsoft YaHei" charset="-122"/>
                <a:sym typeface="Roboto Mono"/>
              </a:rPr>
              <a:t>var</a:t>
            </a:r>
            <a:r>
              <a:rPr lang="en-GB" sz="1000" dirty="0">
                <a:solidFill>
                  <a:srgbClr val="FFFFFF"/>
                </a:solidFill>
                <a:latin typeface="Microsoft YaHei" charset="-122"/>
                <a:ea typeface="Microsoft YaHei" charset="-122"/>
                <a:cs typeface="Microsoft YaHei" charset="-122"/>
                <a:sym typeface="Roboto Mono"/>
              </a:rPr>
              <a:t> container = new Container( // grey box</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child: new Text(</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"Lorem ipsum",</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style: new </a:t>
            </a:r>
            <a:r>
              <a:rPr lang="en-GB" sz="1000" dirty="0" err="1">
                <a:solidFill>
                  <a:srgbClr val="FFFFFF"/>
                </a:solidFill>
                <a:latin typeface="Microsoft YaHei" charset="-122"/>
                <a:ea typeface="Microsoft YaHei" charset="-122"/>
                <a:cs typeface="Microsoft YaHei" charset="-122"/>
                <a:sym typeface="Roboto Mono"/>
              </a:rPr>
              <a:t>TextStyle</a:t>
            </a:r>
            <a:r>
              <a:rPr lang="en-GB" sz="1000" dirty="0">
                <a:solidFill>
                  <a:srgbClr val="FFFFFF"/>
                </a:solidFill>
                <a:latin typeface="Microsoft YaHei" charset="-122"/>
                <a:ea typeface="Microsoft YaHei" charset="-122"/>
                <a:cs typeface="Microsoft YaHei" charset="-122"/>
                <a:sym typeface="Roboto Mono"/>
              </a:rPr>
              <a:t>(</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a:t>
            </a:r>
            <a:r>
              <a:rPr lang="en-GB" sz="1000" dirty="0" err="1">
                <a:solidFill>
                  <a:srgbClr val="FFFFFF"/>
                </a:solidFill>
                <a:latin typeface="Microsoft YaHei" charset="-122"/>
                <a:ea typeface="Microsoft YaHei" charset="-122"/>
                <a:cs typeface="Microsoft YaHei" charset="-122"/>
                <a:sym typeface="Roboto Mono"/>
              </a:rPr>
              <a:t>fontSize</a:t>
            </a:r>
            <a:r>
              <a:rPr lang="en-GB" sz="1000" dirty="0">
                <a:solidFill>
                  <a:srgbClr val="FFFFFF"/>
                </a:solidFill>
                <a:latin typeface="Microsoft YaHei" charset="-122"/>
                <a:ea typeface="Microsoft YaHei" charset="-122"/>
                <a:cs typeface="Microsoft YaHei" charset="-122"/>
                <a:sym typeface="Roboto Mono"/>
              </a:rPr>
              <a:t>: 24.0</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a:t>
            </a:r>
            <a:r>
              <a:rPr lang="en-GB" sz="1000" dirty="0" err="1">
                <a:solidFill>
                  <a:srgbClr val="FFFFFF"/>
                </a:solidFill>
                <a:latin typeface="Microsoft YaHei" charset="-122"/>
                <a:ea typeface="Microsoft YaHei" charset="-122"/>
                <a:cs typeface="Microsoft YaHei" charset="-122"/>
                <a:sym typeface="Roboto Mono"/>
              </a:rPr>
              <a:t>fontWeight</a:t>
            </a:r>
            <a:r>
              <a:rPr lang="en-GB" sz="1000" dirty="0">
                <a:solidFill>
                  <a:srgbClr val="FFFFFF"/>
                </a:solidFill>
                <a:latin typeface="Microsoft YaHei" charset="-122"/>
                <a:ea typeface="Microsoft YaHei" charset="-122"/>
                <a:cs typeface="Microsoft YaHei" charset="-122"/>
                <a:sym typeface="Roboto Mono"/>
              </a:rPr>
              <a:t>: FontWeight.w900,</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a:t>
            </a:r>
            <a:r>
              <a:rPr lang="en-GB" sz="1000" dirty="0" err="1">
                <a:solidFill>
                  <a:srgbClr val="FFFFFF"/>
                </a:solidFill>
                <a:latin typeface="Microsoft YaHei" charset="-122"/>
                <a:ea typeface="Microsoft YaHei" charset="-122"/>
                <a:cs typeface="Microsoft YaHei" charset="-122"/>
                <a:sym typeface="Roboto Mono"/>
              </a:rPr>
              <a:t>fontFamily</a:t>
            </a:r>
            <a:r>
              <a:rPr lang="en-GB" sz="1000" dirty="0">
                <a:solidFill>
                  <a:srgbClr val="FFFFFF"/>
                </a:solidFill>
                <a:latin typeface="Microsoft YaHei" charset="-122"/>
                <a:ea typeface="Microsoft YaHei" charset="-122"/>
                <a:cs typeface="Microsoft YaHei" charset="-122"/>
                <a:sym typeface="Roboto Mono"/>
              </a:rPr>
              <a:t>: "Georgia",</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width: 320.0,</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height: 240.0,</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a:t>
            </a:r>
            <a:r>
              <a:rPr lang="en-GB" sz="1000" dirty="0" err="1">
                <a:solidFill>
                  <a:srgbClr val="FFFFFF"/>
                </a:solidFill>
                <a:latin typeface="Microsoft YaHei" charset="-122"/>
                <a:ea typeface="Microsoft YaHei" charset="-122"/>
                <a:cs typeface="Microsoft YaHei" charset="-122"/>
                <a:sym typeface="Roboto Mono"/>
              </a:rPr>
              <a:t>color</a:t>
            </a:r>
            <a:r>
              <a:rPr lang="en-GB" sz="1000" dirty="0">
                <a:solidFill>
                  <a:srgbClr val="FFFFFF"/>
                </a:solidFill>
                <a:latin typeface="Microsoft YaHei" charset="-122"/>
                <a:ea typeface="Microsoft YaHei" charset="-122"/>
                <a:cs typeface="Microsoft YaHei" charset="-122"/>
                <a:sym typeface="Roboto Mono"/>
              </a:rPr>
              <a:t>: </a:t>
            </a:r>
            <a:r>
              <a:rPr lang="en-GB" sz="1000" dirty="0" err="1">
                <a:solidFill>
                  <a:srgbClr val="FFFFFF"/>
                </a:solidFill>
                <a:latin typeface="Microsoft YaHei" charset="-122"/>
                <a:ea typeface="Microsoft YaHei" charset="-122"/>
                <a:cs typeface="Microsoft YaHei" charset="-122"/>
                <a:sym typeface="Roboto Mono"/>
              </a:rPr>
              <a:t>Colors.grey</a:t>
            </a:r>
            <a:r>
              <a:rPr lang="en-GB" sz="1000" dirty="0">
                <a:solidFill>
                  <a:srgbClr val="FFFFFF"/>
                </a:solidFill>
                <a:latin typeface="Microsoft YaHei" charset="-122"/>
                <a:ea typeface="Microsoft YaHei" charset="-122"/>
                <a:cs typeface="Microsoft YaHei" charset="-122"/>
                <a:sym typeface="Roboto Mono"/>
              </a:rPr>
              <a:t>[300],</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a:t>
            </a:r>
            <a:endParaRPr dirty="0">
              <a:solidFill>
                <a:srgbClr val="FFFFFF"/>
              </a:solidFill>
              <a:latin typeface="Microsoft YaHei" charset="-122"/>
              <a:ea typeface="Microsoft YaHei" charset="-122"/>
              <a:cs typeface="Microsoft YaHei" charset="-122"/>
            </a:endParaRPr>
          </a:p>
        </p:txBody>
      </p:sp>
      <p:sp>
        <p:nvSpPr>
          <p:cNvPr id="138" name="Google Shape;138;p21"/>
          <p:cNvSpPr txBox="1">
            <a:spLocks noGrp="1"/>
          </p:cNvSpPr>
          <p:nvPr>
            <p:ph type="body" idx="1"/>
          </p:nvPr>
        </p:nvSpPr>
        <p:spPr>
          <a:xfrm>
            <a:off x="311700" y="1122950"/>
            <a:ext cx="4046400" cy="3293400"/>
          </a:xfrm>
          <a:prstGeom prst="rect">
            <a:avLst/>
          </a:prstGeom>
        </p:spPr>
        <p:txBody>
          <a:bodyPr spcFirstLastPara="1" wrap="square" lIns="91425" tIns="91425" rIns="91425" bIns="91425" anchor="ctr" anchorCtr="0">
            <a:noAutofit/>
          </a:bodyPr>
          <a:lstStyle/>
          <a:p>
            <a:pPr marL="127000" marR="127000" lvl="0" indent="0" algn="l" rtl="0">
              <a:lnSpc>
                <a:spcPct val="150000"/>
              </a:lnSpc>
              <a:spcBef>
                <a:spcPts val="500"/>
              </a:spcBef>
              <a:spcAft>
                <a:spcPts val="0"/>
              </a:spcAft>
              <a:buNone/>
            </a:pPr>
            <a:r>
              <a:rPr lang="en-GB" sz="1000" dirty="0">
                <a:solidFill>
                  <a:srgbClr val="FFFFFF"/>
                </a:solidFill>
                <a:latin typeface="Microsoft YaHei" charset="-122"/>
                <a:ea typeface="Microsoft YaHei" charset="-122"/>
                <a:cs typeface="Microsoft YaHei" charset="-122"/>
                <a:sym typeface="Roboto Mono"/>
              </a:rPr>
              <a:t>&lt;div class="</a:t>
            </a:r>
            <a:r>
              <a:rPr lang="en-GB" sz="1000" dirty="0" err="1">
                <a:solidFill>
                  <a:srgbClr val="FFFFFF"/>
                </a:solidFill>
                <a:latin typeface="Microsoft YaHei" charset="-122"/>
                <a:ea typeface="Microsoft YaHei" charset="-122"/>
                <a:cs typeface="Microsoft YaHei" charset="-122"/>
                <a:sym typeface="Roboto Mono"/>
              </a:rPr>
              <a:t>greybox</a:t>
            </a:r>
            <a:r>
              <a:rPr lang="en-GB" sz="1000" dirty="0">
                <a:solidFill>
                  <a:srgbClr val="FFFFFF"/>
                </a:solidFill>
                <a:latin typeface="Microsoft YaHei" charset="-122"/>
                <a:ea typeface="Microsoft YaHei" charset="-122"/>
                <a:cs typeface="Microsoft YaHei" charset="-122"/>
                <a:sym typeface="Roboto Mono"/>
              </a:rPr>
              <a:t>"&gt;</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Lorem ipsum</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&lt;/div&gt;</a:t>
            </a:r>
            <a:br>
              <a:rPr lang="en-GB" sz="1000" dirty="0">
                <a:solidFill>
                  <a:srgbClr val="FFFFFF"/>
                </a:solidFill>
                <a:latin typeface="Microsoft YaHei" charset="-122"/>
                <a:ea typeface="Microsoft YaHei" charset="-122"/>
                <a:cs typeface="Microsoft YaHei" charset="-122"/>
                <a:sym typeface="Roboto Mono"/>
              </a:rPr>
            </a:br>
            <a:endParaRPr sz="1000" dirty="0">
              <a:solidFill>
                <a:srgbClr val="FFFFFF"/>
              </a:solidFill>
              <a:latin typeface="Microsoft YaHei" charset="-122"/>
              <a:ea typeface="Microsoft YaHei" charset="-122"/>
              <a:cs typeface="Microsoft YaHei" charset="-122"/>
              <a:sym typeface="Roboto Mono"/>
            </a:endParaRPr>
          </a:p>
          <a:p>
            <a:pPr marL="127000" marR="127000" lvl="0" indent="0" algn="l" rtl="0">
              <a:lnSpc>
                <a:spcPct val="150000"/>
              </a:lnSpc>
              <a:spcBef>
                <a:spcPts val="500"/>
              </a:spcBef>
              <a:spcAft>
                <a:spcPts val="500"/>
              </a:spcAft>
              <a:buNone/>
            </a:pPr>
            <a:r>
              <a:rPr lang="en-GB" sz="1000" dirty="0">
                <a:solidFill>
                  <a:srgbClr val="FFFFFF"/>
                </a:solidFill>
                <a:latin typeface="Microsoft YaHei" charset="-122"/>
                <a:ea typeface="Microsoft YaHei" charset="-122"/>
                <a:cs typeface="Microsoft YaHei" charset="-122"/>
                <a:sym typeface="Roboto Mono"/>
              </a:rPr>
              <a:t>.</a:t>
            </a:r>
            <a:r>
              <a:rPr lang="en-GB" sz="1000" dirty="0" err="1">
                <a:solidFill>
                  <a:srgbClr val="FFFFFF"/>
                </a:solidFill>
                <a:latin typeface="Microsoft YaHei" charset="-122"/>
                <a:ea typeface="Microsoft YaHei" charset="-122"/>
                <a:cs typeface="Microsoft YaHei" charset="-122"/>
                <a:sym typeface="Roboto Mono"/>
              </a:rPr>
              <a:t>greybox</a:t>
            </a:r>
            <a:r>
              <a:rPr lang="en-GB" sz="1000" dirty="0">
                <a:solidFill>
                  <a:srgbClr val="FFFFFF"/>
                </a:solidFill>
                <a:latin typeface="Microsoft YaHei" charset="-122"/>
                <a:ea typeface="Microsoft YaHei" charset="-122"/>
                <a:cs typeface="Microsoft YaHei" charset="-122"/>
                <a:sym typeface="Roboto Mono"/>
              </a:rPr>
              <a:t> {</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background-</a:t>
            </a:r>
            <a:r>
              <a:rPr lang="en-GB" sz="1000" dirty="0" err="1">
                <a:solidFill>
                  <a:srgbClr val="FFFFFF"/>
                </a:solidFill>
                <a:latin typeface="Microsoft YaHei" charset="-122"/>
                <a:ea typeface="Microsoft YaHei" charset="-122"/>
                <a:cs typeface="Microsoft YaHei" charset="-122"/>
                <a:sym typeface="Roboto Mono"/>
              </a:rPr>
              <a:t>color</a:t>
            </a:r>
            <a:r>
              <a:rPr lang="en-GB" sz="1000" dirty="0">
                <a:solidFill>
                  <a:srgbClr val="FFFFFF"/>
                </a:solidFill>
                <a:latin typeface="Microsoft YaHei" charset="-122"/>
                <a:ea typeface="Microsoft YaHei" charset="-122"/>
                <a:cs typeface="Microsoft YaHei" charset="-122"/>
                <a:sym typeface="Roboto Mono"/>
              </a:rPr>
              <a:t>: #e0e0e0; /* grey 300 */</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width: 320px;</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height: 240px;</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font: 900 24px Georgia;</a:t>
            </a:r>
            <a:br>
              <a:rPr lang="en-GB" sz="1000" dirty="0">
                <a:solidFill>
                  <a:srgbClr val="FFFFFF"/>
                </a:solidFill>
                <a:latin typeface="Microsoft YaHei" charset="-122"/>
                <a:ea typeface="Microsoft YaHei" charset="-122"/>
                <a:cs typeface="Microsoft YaHei" charset="-122"/>
                <a:sym typeface="Roboto Mono"/>
              </a:rPr>
            </a:br>
            <a:r>
              <a:rPr lang="en-GB" sz="1000" dirty="0">
                <a:solidFill>
                  <a:srgbClr val="FFFFFF"/>
                </a:solidFill>
                <a:latin typeface="Microsoft YaHei" charset="-122"/>
                <a:ea typeface="Microsoft YaHei" charset="-122"/>
                <a:cs typeface="Microsoft YaHei" charset="-122"/>
                <a:sym typeface="Roboto Mono"/>
              </a:rPr>
              <a:t>    }</a:t>
            </a:r>
            <a:endParaRPr dirty="0">
              <a:solidFill>
                <a:srgbClr val="FFFFFF"/>
              </a:solidFill>
              <a:latin typeface="Microsoft YaHei" charset="-122"/>
              <a:ea typeface="Microsoft YaHei" charset="-122"/>
              <a:cs typeface="Microsoft YaHei" charset="-122"/>
              <a:sym typeface="Roboto Mono"/>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5"/>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dirty="0" smtClean="0"/>
              <a:t>谢谢收看！</a:t>
            </a:r>
            <a:endParaRPr dirty="0"/>
          </a:p>
        </p:txBody>
      </p:sp>
      <p:sp>
        <p:nvSpPr>
          <p:cNvPr id="6" name="Google Shape;86;p13"/>
          <p:cNvSpPr txBox="1">
            <a:spLocks noGrp="1"/>
          </p:cNvSpPr>
          <p:nvPr>
            <p:ph type="subTitle" idx="1"/>
          </p:nvPr>
        </p:nvSpPr>
        <p:spPr>
          <a:xfrm>
            <a:off x="598100" y="303509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smtClean="0">
                <a:latin typeface="Microsoft YaHei" charset="-122"/>
                <a:ea typeface="Microsoft YaHei" charset="-122"/>
                <a:cs typeface="Microsoft YaHei" charset="-122"/>
              </a:rPr>
              <a:t>讲师</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亢少军</a:t>
            </a:r>
            <a:endParaRPr dirty="0">
              <a:latin typeface="Microsoft YaHei" charset="-122"/>
              <a:ea typeface="Microsoft YaHei" charset="-122"/>
              <a:cs typeface="Microsoft YaHei" charset="-122"/>
            </a:endParaRPr>
          </a:p>
          <a:p>
            <a:pPr marL="0" lvl="0" indent="0"/>
            <a:r>
              <a:rPr lang="en-US" altLang="zh-CN" dirty="0" smtClean="0">
                <a:latin typeface="Microsoft YaHei" charset="-122"/>
                <a:ea typeface="Microsoft YaHei" charset="-122"/>
                <a:cs typeface="Microsoft YaHei" charset="-122"/>
              </a:rPr>
              <a:t>Flutter</a:t>
            </a:r>
            <a:r>
              <a:rPr lang="zh-CN" altLang="en-US" dirty="0" smtClean="0">
                <a:latin typeface="Microsoft YaHei" charset="-122"/>
                <a:ea typeface="Microsoft YaHei" charset="-122"/>
                <a:cs typeface="Microsoft YaHei" charset="-122"/>
              </a:rPr>
              <a:t>交流群</a:t>
            </a:r>
            <a:r>
              <a:rPr lang="en-US" altLang="zh-CN" dirty="0" smtClean="0">
                <a:latin typeface="Microsoft YaHei" charset="-122"/>
                <a:ea typeface="Microsoft YaHei" charset="-122"/>
                <a:cs typeface="Microsoft YaHei" charset="-122"/>
              </a:rPr>
              <a:t>:</a:t>
            </a:r>
            <a:r>
              <a:rPr lang="is-IS" altLang="zh-CN" dirty="0">
                <a:latin typeface="Microsoft YaHei" charset="-122"/>
                <a:ea typeface="Microsoft YaHei" charset="-122"/>
                <a:cs typeface="Microsoft YaHei" charset="-122"/>
              </a:rPr>
              <a:t>1046954554</a:t>
            </a:r>
            <a:endParaRPr dirty="0">
              <a:latin typeface="Microsoft YaHei" charset="-122"/>
              <a:ea typeface="Microsoft YaHei" charset="-122"/>
              <a:cs typeface="Microsoft YaHei"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4" name="Google Shape;92;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latin typeface="Microsoft YaHei" charset="-122"/>
                <a:ea typeface="Microsoft YaHei" charset="-122"/>
                <a:cs typeface="Microsoft YaHei" charset="-122"/>
              </a:rPr>
              <a:t>Flutter</a:t>
            </a:r>
            <a:r>
              <a:rPr lang="zh-CN" altLang="en-US" b="1" dirty="0" smtClean="0">
                <a:latin typeface="Microsoft YaHei" charset="-122"/>
                <a:ea typeface="Microsoft YaHei" charset="-122"/>
                <a:cs typeface="Microsoft YaHei" charset="-122"/>
              </a:rPr>
              <a:t>是什么</a:t>
            </a:r>
            <a:r>
              <a:rPr lang="en-GB" b="1" dirty="0" smtClean="0">
                <a:latin typeface="Microsoft YaHei" charset="-122"/>
                <a:ea typeface="Microsoft YaHei" charset="-122"/>
                <a:cs typeface="Microsoft YaHei" charset="-122"/>
              </a:rPr>
              <a:t>?</a:t>
            </a:r>
            <a:endParaRPr b="1" dirty="0">
              <a:latin typeface="Microsoft YaHei" charset="-122"/>
              <a:ea typeface="Microsoft YaHei" charset="-122"/>
              <a:cs typeface="Microsoft YaHei" charset="-122"/>
            </a:endParaRPr>
          </a:p>
        </p:txBody>
      </p:sp>
      <p:sp>
        <p:nvSpPr>
          <p:cNvPr id="5" name="Google Shape;93;p14"/>
          <p:cNvSpPr txBox="1">
            <a:spLocks/>
          </p:cNvSpPr>
          <p:nvPr/>
        </p:nvSpPr>
        <p:spPr>
          <a:xfrm>
            <a:off x="311700" y="1229875"/>
            <a:ext cx="8520600" cy="3339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zh-CN" altLang="en-US" dirty="0" smtClean="0">
                <a:solidFill>
                  <a:schemeClr val="bg1"/>
                </a:solidFill>
                <a:latin typeface="Microsoft YaHei" charset="-122"/>
                <a:ea typeface="Microsoft YaHei" charset="-122"/>
                <a:cs typeface="Microsoft YaHei" charset="-122"/>
              </a:rPr>
              <a:t>一个可以轻松构建高质量，现代的并且漂亮的</a:t>
            </a:r>
            <a:r>
              <a:rPr lang="en-US" altLang="zh-CN" dirty="0" smtClean="0">
                <a:solidFill>
                  <a:schemeClr val="bg1"/>
                </a:solidFill>
                <a:latin typeface="Microsoft YaHei" charset="-122"/>
                <a:ea typeface="Microsoft YaHei" charset="-122"/>
                <a:cs typeface="Microsoft YaHei" charset="-122"/>
              </a:rPr>
              <a:t>SDK</a:t>
            </a:r>
            <a:endParaRPr lang="en-GB" dirty="0" smtClean="0">
              <a:solidFill>
                <a:schemeClr val="bg1"/>
              </a:solidFill>
              <a:latin typeface="Microsoft YaHei" charset="-122"/>
              <a:ea typeface="Microsoft YaHei" charset="-122"/>
              <a:cs typeface="Microsoft YaHei" charset="-122"/>
            </a:endParaRPr>
          </a:p>
          <a:p>
            <a:pPr>
              <a:spcBef>
                <a:spcPts val="1600"/>
              </a:spcBef>
            </a:pPr>
            <a:r>
              <a:rPr lang="zh-CN" altLang="en-US" dirty="0" smtClean="0">
                <a:solidFill>
                  <a:schemeClr val="bg1"/>
                </a:solidFill>
                <a:latin typeface="Microsoft YaHei" charset="-122"/>
                <a:ea typeface="Microsoft YaHei" charset="-122"/>
                <a:cs typeface="Microsoft YaHei" charset="-122"/>
              </a:rPr>
              <a:t>可以在</a:t>
            </a:r>
            <a:r>
              <a:rPr lang="en-US" altLang="zh-CN" dirty="0" smtClean="0">
                <a:solidFill>
                  <a:schemeClr val="bg1"/>
                </a:solidFill>
                <a:latin typeface="Microsoft YaHei" charset="-122"/>
                <a:ea typeface="Microsoft YaHei" charset="-122"/>
                <a:cs typeface="Microsoft YaHei" charset="-122"/>
              </a:rPr>
              <a:t>Android iOS </a:t>
            </a:r>
            <a:r>
              <a:rPr lang="en-US" altLang="zh-CN" dirty="0" err="1" smtClean="0">
                <a:solidFill>
                  <a:schemeClr val="bg1"/>
                </a:solidFill>
                <a:latin typeface="Microsoft YaHei" charset="-122"/>
                <a:ea typeface="Microsoft YaHei" charset="-122"/>
                <a:cs typeface="Microsoft YaHei" charset="-122"/>
              </a:rPr>
              <a:t>MacOS</a:t>
            </a:r>
            <a:r>
              <a:rPr lang="en-US" altLang="zh-CN" dirty="0" smtClean="0">
                <a:solidFill>
                  <a:schemeClr val="bg1"/>
                </a:solidFill>
                <a:latin typeface="Microsoft YaHei" charset="-122"/>
                <a:ea typeface="Microsoft YaHei" charset="-122"/>
                <a:cs typeface="Microsoft YaHei" charset="-122"/>
              </a:rPr>
              <a:t> </a:t>
            </a:r>
            <a:r>
              <a:rPr lang="en-US" altLang="zh-CN" dirty="0" err="1" smtClean="0">
                <a:solidFill>
                  <a:schemeClr val="bg1"/>
                </a:solidFill>
                <a:latin typeface="Microsoft YaHei" charset="-122"/>
                <a:ea typeface="Microsoft YaHei" charset="-122"/>
                <a:cs typeface="Microsoft YaHei" charset="-122"/>
              </a:rPr>
              <a:t>Windws</a:t>
            </a:r>
            <a:r>
              <a:rPr lang="en-US" altLang="zh-CN" dirty="0" smtClean="0">
                <a:solidFill>
                  <a:schemeClr val="bg1"/>
                </a:solidFill>
                <a:latin typeface="Microsoft YaHei" charset="-122"/>
                <a:ea typeface="Microsoft YaHei" charset="-122"/>
                <a:cs typeface="Microsoft YaHei" charset="-122"/>
              </a:rPr>
              <a:t> Linux</a:t>
            </a:r>
            <a:r>
              <a:rPr lang="zh-CN" altLang="en-US" dirty="0" smtClean="0">
                <a:solidFill>
                  <a:schemeClr val="bg1"/>
                </a:solidFill>
                <a:latin typeface="Microsoft YaHei" charset="-122"/>
                <a:ea typeface="Microsoft YaHei" charset="-122"/>
                <a:cs typeface="Microsoft YaHei" charset="-122"/>
              </a:rPr>
              <a:t>及嵌入式上运行</a:t>
            </a:r>
            <a:endParaRPr lang="en-GB" dirty="0" smtClean="0">
              <a:solidFill>
                <a:schemeClr val="bg1"/>
              </a:solidFill>
              <a:latin typeface="Microsoft YaHei" charset="-122"/>
              <a:ea typeface="Microsoft YaHei" charset="-122"/>
              <a:cs typeface="Microsoft YaHei" charset="-122"/>
            </a:endParaRPr>
          </a:p>
          <a:p>
            <a:pPr>
              <a:spcBef>
                <a:spcPts val="1600"/>
              </a:spcBef>
            </a:pPr>
            <a:r>
              <a:rPr lang="en-US" altLang="zh-CN" dirty="0" smtClean="0">
                <a:solidFill>
                  <a:schemeClr val="bg1"/>
                </a:solidFill>
                <a:latin typeface="Microsoft YaHei" charset="-122"/>
                <a:ea typeface="Microsoft YaHei" charset="-122"/>
                <a:cs typeface="Microsoft YaHei" charset="-122"/>
              </a:rPr>
              <a:t>Google</a:t>
            </a:r>
            <a:r>
              <a:rPr lang="zh-CN" altLang="en-US" dirty="0" smtClean="0">
                <a:solidFill>
                  <a:schemeClr val="bg1"/>
                </a:solidFill>
                <a:latin typeface="Microsoft YaHei" charset="-122"/>
                <a:ea typeface="Microsoft YaHei" charset="-122"/>
                <a:cs typeface="Microsoft YaHei" charset="-122"/>
              </a:rPr>
              <a:t>最新开源框架</a:t>
            </a:r>
            <a:endParaRPr lang="en-GB" dirty="0">
              <a:solidFill>
                <a:schemeClr val="bg1"/>
              </a:solidFill>
              <a:latin typeface="Microsoft YaHei" charset="-122"/>
              <a:ea typeface="Microsoft YaHei" charset="-122"/>
              <a:cs typeface="Microsoft YaHei"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32"/>
          <p:cNvPicPr preferRelativeResize="0"/>
          <p:nvPr/>
        </p:nvPicPr>
        <p:blipFill>
          <a:blip r:embed="rId3">
            <a:alphaModFix/>
          </a:blip>
          <a:stretch>
            <a:fillRect/>
          </a:stretch>
        </p:blipFill>
        <p:spPr>
          <a:xfrm>
            <a:off x="6697025" y="1152460"/>
            <a:ext cx="2135275" cy="3416440"/>
          </a:xfrm>
          <a:prstGeom prst="rect">
            <a:avLst/>
          </a:prstGeom>
          <a:noFill/>
          <a:ln>
            <a:noFill/>
          </a:ln>
        </p:spPr>
      </p:pic>
      <p:pic>
        <p:nvPicPr>
          <p:cNvPr id="204" name="Google Shape;204;p32"/>
          <p:cNvPicPr preferRelativeResize="0"/>
          <p:nvPr/>
        </p:nvPicPr>
        <p:blipFill>
          <a:blip r:embed="rId4">
            <a:alphaModFix/>
          </a:blip>
          <a:stretch>
            <a:fillRect/>
          </a:stretch>
        </p:blipFill>
        <p:spPr>
          <a:xfrm>
            <a:off x="4667215" y="1152463"/>
            <a:ext cx="1921725" cy="3416422"/>
          </a:xfrm>
          <a:prstGeom prst="rect">
            <a:avLst/>
          </a:prstGeom>
          <a:noFill/>
          <a:ln w="9525" cap="flat" cmpd="sng">
            <a:solidFill>
              <a:srgbClr val="666666"/>
            </a:solidFill>
            <a:prstDash val="solid"/>
            <a:round/>
            <a:headEnd type="none" w="sm" len="sm"/>
            <a:tailEnd type="none" w="sm" len="sm"/>
          </a:ln>
        </p:spPr>
      </p:pic>
      <p:pic>
        <p:nvPicPr>
          <p:cNvPr id="205" name="Google Shape;205;p32"/>
          <p:cNvPicPr preferRelativeResize="0"/>
          <p:nvPr/>
        </p:nvPicPr>
        <p:blipFill>
          <a:blip r:embed="rId5">
            <a:alphaModFix/>
          </a:blip>
          <a:stretch>
            <a:fillRect/>
          </a:stretch>
        </p:blipFill>
        <p:spPr>
          <a:xfrm>
            <a:off x="2394445" y="1152450"/>
            <a:ext cx="2135269" cy="3416424"/>
          </a:xfrm>
          <a:prstGeom prst="rect">
            <a:avLst/>
          </a:prstGeom>
          <a:noFill/>
          <a:ln w="9525" cap="flat" cmpd="sng">
            <a:solidFill>
              <a:srgbClr val="666666"/>
            </a:solidFill>
            <a:prstDash val="solid"/>
            <a:round/>
            <a:headEnd type="none" w="sm" len="sm"/>
            <a:tailEnd type="none" w="sm" len="sm"/>
          </a:ln>
        </p:spPr>
      </p:pic>
      <p:pic>
        <p:nvPicPr>
          <p:cNvPr id="206" name="Google Shape;206;p32"/>
          <p:cNvPicPr preferRelativeResize="0"/>
          <p:nvPr/>
        </p:nvPicPr>
        <p:blipFill>
          <a:blip r:embed="rId6">
            <a:alphaModFix/>
          </a:blip>
          <a:stretch>
            <a:fillRect/>
          </a:stretch>
        </p:blipFill>
        <p:spPr>
          <a:xfrm>
            <a:off x="340293" y="1141808"/>
            <a:ext cx="1921725" cy="3427092"/>
          </a:xfrm>
          <a:prstGeom prst="rect">
            <a:avLst/>
          </a:prstGeom>
          <a:noFill/>
          <a:ln>
            <a:noFill/>
          </a:ln>
        </p:spPr>
      </p:pic>
      <p:sp>
        <p:nvSpPr>
          <p:cNvPr id="207" name="Google Shape;207;p3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smtClean="0">
                <a:solidFill>
                  <a:srgbClr val="00B0F0"/>
                </a:solidFill>
                <a:latin typeface="Microsoft YaHei" charset="-122"/>
                <a:ea typeface="Microsoft YaHei" charset="-122"/>
                <a:cs typeface="Microsoft YaHei" charset="-122"/>
              </a:rPr>
              <a:t>这是一个看脸的时代</a:t>
            </a:r>
            <a:endParaRPr b="1" dirty="0">
              <a:solidFill>
                <a:srgbClr val="00B0F0"/>
              </a:solidFill>
              <a:latin typeface="Microsoft YaHei" charset="-122"/>
              <a:ea typeface="Microsoft YaHei" charset="-122"/>
              <a:cs typeface="Microsoft YaHei"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8842" y="631372"/>
            <a:ext cx="8137072" cy="507831"/>
          </a:xfrm>
          <a:prstGeom prst="rect">
            <a:avLst/>
          </a:prstGeom>
          <a:noFill/>
        </p:spPr>
        <p:txBody>
          <a:bodyPr wrap="square" rtlCol="0">
            <a:spAutoFit/>
          </a:bodyPr>
          <a:lstStyle/>
          <a:p>
            <a:r>
              <a:rPr lang="en-US" altLang="zh-CN" sz="2700" b="1" dirty="0" smtClean="0">
                <a:solidFill>
                  <a:srgbClr val="00B0F0"/>
                </a:solidFill>
                <a:latin typeface="Microsoft YaHei" charset="-122"/>
                <a:ea typeface="Microsoft YaHei" charset="-122"/>
                <a:cs typeface="Microsoft YaHei" charset="-122"/>
              </a:rPr>
              <a:t>60FPS</a:t>
            </a:r>
            <a:r>
              <a:rPr lang="zh-CN" altLang="en-US" sz="2700" b="1" dirty="0" smtClean="0">
                <a:solidFill>
                  <a:srgbClr val="00B0F0"/>
                </a:solidFill>
                <a:latin typeface="Microsoft YaHei" charset="-122"/>
                <a:ea typeface="Microsoft YaHei" charset="-122"/>
                <a:cs typeface="Microsoft YaHei" charset="-122"/>
              </a:rPr>
              <a:t>超</a:t>
            </a:r>
            <a:r>
              <a:rPr lang="zh-CN" altLang="en-US" sz="2700" b="1" dirty="0">
                <a:solidFill>
                  <a:srgbClr val="00B0F0"/>
                </a:solidFill>
                <a:latin typeface="Microsoft YaHei" charset="-122"/>
                <a:ea typeface="Microsoft YaHei" charset="-122"/>
                <a:cs typeface="Microsoft YaHei" charset="-122"/>
              </a:rPr>
              <a:t>高性能</a:t>
            </a:r>
            <a:endParaRPr lang="en-GB" altLang="zh-CN" sz="2700" b="1" dirty="0">
              <a:solidFill>
                <a:srgbClr val="00B0F0"/>
              </a:solidFill>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670870" y="2196296"/>
            <a:ext cx="7802261" cy="889804"/>
          </a:xfrm>
          <a:prstGeom prst="rect">
            <a:avLst/>
          </a:prstGeom>
        </p:spPr>
      </p:pic>
    </p:spTree>
    <p:extLst>
      <p:ext uri="{BB962C8B-B14F-4D97-AF65-F5344CB8AC3E}">
        <p14:creationId xmlns:p14="http://schemas.microsoft.com/office/powerpoint/2010/main" val="1468261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4" name="Google Shape;92;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smtClean="0">
                <a:latin typeface="Microsoft YaHei" charset="-122"/>
                <a:ea typeface="Microsoft YaHei" charset="-122"/>
                <a:cs typeface="Microsoft YaHei" charset="-122"/>
              </a:rPr>
              <a:t>渲染引擎</a:t>
            </a:r>
            <a:r>
              <a:rPr lang="en-US" altLang="zh-CN" b="1" dirty="0" err="1" smtClean="0">
                <a:latin typeface="Microsoft YaHei" charset="-122"/>
                <a:ea typeface="Microsoft YaHei" charset="-122"/>
                <a:cs typeface="Microsoft YaHei" charset="-122"/>
              </a:rPr>
              <a:t>Skia</a:t>
            </a:r>
            <a:endParaRPr b="1" dirty="0">
              <a:latin typeface="Microsoft YaHei" charset="-122"/>
              <a:ea typeface="Microsoft YaHei" charset="-122"/>
              <a:cs typeface="Microsoft YaHei" charset="-122"/>
            </a:endParaRPr>
          </a:p>
        </p:txBody>
      </p:sp>
      <p:sp>
        <p:nvSpPr>
          <p:cNvPr id="5" name="Google Shape;93;p14"/>
          <p:cNvSpPr txBox="1">
            <a:spLocks/>
          </p:cNvSpPr>
          <p:nvPr/>
        </p:nvSpPr>
        <p:spPr>
          <a:xfrm>
            <a:off x="311700" y="1229875"/>
            <a:ext cx="8520600" cy="3339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457200">
              <a:lnSpc>
                <a:spcPct val="150000"/>
              </a:lnSpc>
            </a:pPr>
            <a:r>
              <a:rPr lang="en-US" altLang="zh-CN" dirty="0" smtClean="0">
                <a:solidFill>
                  <a:schemeClr val="bg1"/>
                </a:solidFill>
                <a:latin typeface="Microsoft YaHei" charset="-122"/>
                <a:ea typeface="Microsoft YaHei" charset="-122"/>
                <a:cs typeface="Microsoft YaHei" charset="-122"/>
              </a:rPr>
              <a:t>Flutter </a:t>
            </a:r>
            <a:r>
              <a:rPr lang="zh-CN" altLang="en-US" dirty="0">
                <a:solidFill>
                  <a:schemeClr val="bg1"/>
                </a:solidFill>
                <a:latin typeface="Microsoft YaHei" charset="-122"/>
                <a:ea typeface="Microsoft YaHei" charset="-122"/>
                <a:cs typeface="Microsoft YaHei" charset="-122"/>
              </a:rPr>
              <a:t>使用 </a:t>
            </a:r>
            <a:r>
              <a:rPr lang="en-US" altLang="zh-CN" dirty="0">
                <a:solidFill>
                  <a:schemeClr val="bg1"/>
                </a:solidFill>
                <a:latin typeface="Microsoft YaHei" charset="-122"/>
                <a:ea typeface="Microsoft YaHei" charset="-122"/>
                <a:cs typeface="Microsoft YaHei" charset="-122"/>
              </a:rPr>
              <a:t>C</a:t>
            </a:r>
            <a:r>
              <a:rPr lang="zh-CN" altLang="en-US" dirty="0">
                <a:solidFill>
                  <a:schemeClr val="bg1"/>
                </a:solidFill>
                <a:latin typeface="Microsoft YaHei" charset="-122"/>
                <a:ea typeface="Microsoft YaHei" charset="-122"/>
                <a:cs typeface="Microsoft YaHei" charset="-122"/>
              </a:rPr>
              <a:t>、</a:t>
            </a:r>
            <a:r>
              <a:rPr lang="en-US" altLang="zh-CN" dirty="0">
                <a:solidFill>
                  <a:schemeClr val="bg1"/>
                </a:solidFill>
                <a:latin typeface="Microsoft YaHei" charset="-122"/>
                <a:ea typeface="Microsoft YaHei" charset="-122"/>
                <a:cs typeface="Microsoft YaHei" charset="-122"/>
              </a:rPr>
              <a:t>C ++</a:t>
            </a:r>
            <a:r>
              <a:rPr lang="zh-CN" altLang="en-US" dirty="0">
                <a:solidFill>
                  <a:schemeClr val="bg1"/>
                </a:solidFill>
                <a:latin typeface="Microsoft YaHei" charset="-122"/>
                <a:ea typeface="Microsoft YaHei" charset="-122"/>
                <a:cs typeface="Microsoft YaHei" charset="-122"/>
              </a:rPr>
              <a:t>、</a:t>
            </a:r>
            <a:r>
              <a:rPr lang="en-US" altLang="zh-CN" dirty="0">
                <a:solidFill>
                  <a:schemeClr val="bg1"/>
                </a:solidFill>
                <a:latin typeface="Microsoft YaHei" charset="-122"/>
                <a:ea typeface="Microsoft YaHei" charset="-122"/>
                <a:cs typeface="Microsoft YaHei" charset="-122"/>
              </a:rPr>
              <a:t>Dart </a:t>
            </a:r>
            <a:r>
              <a:rPr lang="zh-CN" altLang="en-US" dirty="0">
                <a:solidFill>
                  <a:schemeClr val="bg1"/>
                </a:solidFill>
                <a:latin typeface="Microsoft YaHei" charset="-122"/>
                <a:ea typeface="Microsoft YaHei" charset="-122"/>
                <a:cs typeface="Microsoft YaHei" charset="-122"/>
              </a:rPr>
              <a:t>和 </a:t>
            </a:r>
            <a:r>
              <a:rPr lang="en-US" altLang="zh-CN" dirty="0" err="1">
                <a:solidFill>
                  <a:schemeClr val="bg1"/>
                </a:solidFill>
                <a:latin typeface="Microsoft YaHei" charset="-122"/>
                <a:ea typeface="Microsoft YaHei" charset="-122"/>
                <a:cs typeface="Microsoft YaHei" charset="-122"/>
              </a:rPr>
              <a:t>Skia</a:t>
            </a:r>
            <a:r>
              <a:rPr lang="zh-CN" altLang="en-US" dirty="0">
                <a:solidFill>
                  <a:schemeClr val="bg1"/>
                </a:solidFill>
                <a:latin typeface="Microsoft YaHei" charset="-122"/>
                <a:ea typeface="Microsoft YaHei" charset="-122"/>
                <a:cs typeface="Microsoft YaHei" charset="-122"/>
              </a:rPr>
              <a:t>（</a:t>
            </a:r>
            <a:r>
              <a:rPr lang="en-US" altLang="zh-CN" dirty="0">
                <a:solidFill>
                  <a:schemeClr val="bg1"/>
                </a:solidFill>
                <a:latin typeface="Microsoft YaHei" charset="-122"/>
                <a:ea typeface="Microsoft YaHei" charset="-122"/>
                <a:cs typeface="Microsoft YaHei" charset="-122"/>
              </a:rPr>
              <a:t>2D</a:t>
            </a:r>
            <a:r>
              <a:rPr lang="zh-CN" altLang="en-US" dirty="0">
                <a:solidFill>
                  <a:schemeClr val="bg1"/>
                </a:solidFill>
                <a:latin typeface="Microsoft YaHei" charset="-122"/>
                <a:ea typeface="Microsoft YaHei" charset="-122"/>
                <a:cs typeface="Microsoft YaHei" charset="-122"/>
              </a:rPr>
              <a:t>渲染引擎）</a:t>
            </a:r>
            <a:r>
              <a:rPr lang="zh-CN" altLang="en-US" dirty="0" smtClean="0">
                <a:solidFill>
                  <a:schemeClr val="bg1"/>
                </a:solidFill>
                <a:latin typeface="Microsoft YaHei" charset="-122"/>
                <a:ea typeface="Microsoft YaHei" charset="-122"/>
                <a:cs typeface="Microsoft YaHei" charset="-122"/>
              </a:rPr>
              <a:t>构建</a:t>
            </a:r>
            <a:r>
              <a:rPr lang="en-US" altLang="zh-CN" dirty="0" smtClean="0">
                <a:solidFill>
                  <a:schemeClr val="bg1"/>
                </a:solidFill>
                <a:latin typeface="Microsoft YaHei" charset="-122"/>
                <a:ea typeface="Microsoft YaHei" charset="-122"/>
                <a:cs typeface="Microsoft YaHei" charset="-122"/>
              </a:rPr>
              <a:t>Widget</a:t>
            </a:r>
            <a:r>
              <a:rPr lang="zh-CN" altLang="en-US" dirty="0" smtClean="0">
                <a:solidFill>
                  <a:schemeClr val="bg1"/>
                </a:solidFill>
                <a:latin typeface="Microsoft YaHei" charset="-122"/>
                <a:ea typeface="Microsoft YaHei" charset="-122"/>
                <a:cs typeface="Microsoft YaHei" charset="-122"/>
              </a:rPr>
              <a:t>。</a:t>
            </a:r>
            <a:r>
              <a:rPr lang="en-US" altLang="zh-CN" dirty="0" err="1">
                <a:solidFill>
                  <a:schemeClr val="bg1"/>
                </a:solidFill>
                <a:latin typeface="Microsoft YaHei" charset="-122"/>
                <a:ea typeface="Microsoft YaHei" charset="-122"/>
                <a:cs typeface="Microsoft YaHei" charset="-122"/>
              </a:rPr>
              <a:t>Skia</a:t>
            </a:r>
            <a:r>
              <a:rPr lang="en-US" altLang="zh-CN" dirty="0">
                <a:solidFill>
                  <a:schemeClr val="bg1"/>
                </a:solidFill>
                <a:latin typeface="Microsoft YaHei" charset="-122"/>
                <a:ea typeface="Microsoft YaHei" charset="-122"/>
                <a:cs typeface="Microsoft YaHei" charset="-122"/>
              </a:rPr>
              <a:t> </a:t>
            </a:r>
            <a:r>
              <a:rPr lang="zh-CN" altLang="en-US" dirty="0">
                <a:solidFill>
                  <a:schemeClr val="bg1"/>
                </a:solidFill>
                <a:latin typeface="Microsoft YaHei" charset="-122"/>
                <a:ea typeface="Microsoft YaHei" charset="-122"/>
                <a:cs typeface="Microsoft YaHei" charset="-122"/>
              </a:rPr>
              <a:t>是一个 </a:t>
            </a:r>
            <a:r>
              <a:rPr lang="en-US" altLang="zh-CN" dirty="0">
                <a:solidFill>
                  <a:schemeClr val="bg1"/>
                </a:solidFill>
                <a:latin typeface="Microsoft YaHei" charset="-122"/>
                <a:ea typeface="Microsoft YaHei" charset="-122"/>
                <a:cs typeface="Microsoft YaHei" charset="-122"/>
              </a:rPr>
              <a:t>2D</a:t>
            </a:r>
            <a:r>
              <a:rPr lang="zh-CN" altLang="en-US" dirty="0">
                <a:solidFill>
                  <a:schemeClr val="bg1"/>
                </a:solidFill>
                <a:latin typeface="Microsoft YaHei" charset="-122"/>
                <a:ea typeface="Microsoft YaHei" charset="-122"/>
                <a:cs typeface="Microsoft YaHei" charset="-122"/>
              </a:rPr>
              <a:t>的绘图引擎库，其前身是一个向量绘图软件，</a:t>
            </a:r>
            <a:r>
              <a:rPr lang="en-US" altLang="zh-CN" dirty="0">
                <a:solidFill>
                  <a:schemeClr val="bg1"/>
                </a:solidFill>
                <a:latin typeface="Microsoft YaHei" charset="-122"/>
                <a:ea typeface="Microsoft YaHei" charset="-122"/>
                <a:cs typeface="Microsoft YaHei" charset="-122"/>
              </a:rPr>
              <a:t>Chrome </a:t>
            </a:r>
            <a:r>
              <a:rPr lang="zh-CN" altLang="en-US" dirty="0">
                <a:solidFill>
                  <a:schemeClr val="bg1"/>
                </a:solidFill>
                <a:latin typeface="Microsoft YaHei" charset="-122"/>
                <a:ea typeface="Microsoft YaHei" charset="-122"/>
                <a:cs typeface="Microsoft YaHei" charset="-122"/>
              </a:rPr>
              <a:t>和 </a:t>
            </a:r>
            <a:r>
              <a:rPr lang="en-US" altLang="zh-CN" dirty="0">
                <a:solidFill>
                  <a:schemeClr val="bg1"/>
                </a:solidFill>
                <a:latin typeface="Microsoft YaHei" charset="-122"/>
                <a:ea typeface="Microsoft YaHei" charset="-122"/>
                <a:cs typeface="Microsoft YaHei" charset="-122"/>
              </a:rPr>
              <a:t>Android </a:t>
            </a:r>
            <a:r>
              <a:rPr lang="zh-CN" altLang="en-US" dirty="0">
                <a:solidFill>
                  <a:schemeClr val="bg1"/>
                </a:solidFill>
                <a:latin typeface="Microsoft YaHei" charset="-122"/>
                <a:ea typeface="Microsoft YaHei" charset="-122"/>
                <a:cs typeface="Microsoft YaHei" charset="-122"/>
              </a:rPr>
              <a:t>均采用 </a:t>
            </a:r>
            <a:r>
              <a:rPr lang="en-US" altLang="zh-CN" dirty="0" err="1">
                <a:solidFill>
                  <a:schemeClr val="bg1"/>
                </a:solidFill>
                <a:latin typeface="Microsoft YaHei" charset="-122"/>
                <a:ea typeface="Microsoft YaHei" charset="-122"/>
                <a:cs typeface="Microsoft YaHei" charset="-122"/>
              </a:rPr>
              <a:t>Skia</a:t>
            </a:r>
            <a:r>
              <a:rPr lang="en-US" altLang="zh-CN" dirty="0">
                <a:solidFill>
                  <a:schemeClr val="bg1"/>
                </a:solidFill>
                <a:latin typeface="Microsoft YaHei" charset="-122"/>
                <a:ea typeface="Microsoft YaHei" charset="-122"/>
                <a:cs typeface="Microsoft YaHei" charset="-122"/>
              </a:rPr>
              <a:t> </a:t>
            </a:r>
            <a:r>
              <a:rPr lang="zh-CN" altLang="en-US" dirty="0">
                <a:solidFill>
                  <a:schemeClr val="bg1"/>
                </a:solidFill>
                <a:latin typeface="Microsoft YaHei" charset="-122"/>
                <a:ea typeface="Microsoft YaHei" charset="-122"/>
                <a:cs typeface="Microsoft YaHei" charset="-122"/>
              </a:rPr>
              <a:t>作为绘图引擎。</a:t>
            </a:r>
            <a:r>
              <a:rPr lang="en-US" altLang="zh-CN" dirty="0">
                <a:solidFill>
                  <a:schemeClr val="bg1"/>
                </a:solidFill>
                <a:latin typeface="Microsoft YaHei" charset="-122"/>
                <a:ea typeface="Microsoft YaHei" charset="-122"/>
                <a:cs typeface="Microsoft YaHei" charset="-122"/>
              </a:rPr>
              <a:t>Android </a:t>
            </a:r>
            <a:r>
              <a:rPr lang="zh-CN" altLang="en-US" dirty="0">
                <a:solidFill>
                  <a:schemeClr val="bg1"/>
                </a:solidFill>
                <a:latin typeface="Microsoft YaHei" charset="-122"/>
                <a:ea typeface="Microsoft YaHei" charset="-122"/>
                <a:cs typeface="Microsoft YaHei" charset="-122"/>
              </a:rPr>
              <a:t>自带了 </a:t>
            </a:r>
            <a:r>
              <a:rPr lang="en-US" altLang="zh-CN" dirty="0" err="1">
                <a:solidFill>
                  <a:schemeClr val="bg1"/>
                </a:solidFill>
                <a:latin typeface="Microsoft YaHei" charset="-122"/>
                <a:ea typeface="Microsoft YaHei" charset="-122"/>
                <a:cs typeface="Microsoft YaHei" charset="-122"/>
              </a:rPr>
              <a:t>Skia</a:t>
            </a:r>
            <a:r>
              <a:rPr lang="zh-CN" altLang="en-US" dirty="0">
                <a:solidFill>
                  <a:schemeClr val="bg1"/>
                </a:solidFill>
                <a:latin typeface="Microsoft YaHei" charset="-122"/>
                <a:ea typeface="Microsoft YaHei" charset="-122"/>
                <a:cs typeface="Microsoft YaHei" charset="-122"/>
              </a:rPr>
              <a:t>，所以 </a:t>
            </a:r>
            <a:r>
              <a:rPr lang="en-US" altLang="zh-CN" dirty="0">
                <a:solidFill>
                  <a:schemeClr val="bg1"/>
                </a:solidFill>
                <a:latin typeface="Microsoft YaHei" charset="-122"/>
                <a:ea typeface="Microsoft YaHei" charset="-122"/>
                <a:cs typeface="Microsoft YaHei" charset="-122"/>
              </a:rPr>
              <a:t>Flutter Android SDK</a:t>
            </a:r>
            <a:r>
              <a:rPr lang="zh-CN" altLang="en-US" dirty="0">
                <a:solidFill>
                  <a:schemeClr val="bg1"/>
                </a:solidFill>
                <a:latin typeface="Microsoft YaHei" charset="-122"/>
                <a:ea typeface="Microsoft YaHei" charset="-122"/>
                <a:cs typeface="Microsoft YaHei" charset="-122"/>
              </a:rPr>
              <a:t>要比 </a:t>
            </a:r>
            <a:r>
              <a:rPr lang="en-US" altLang="zh-CN" dirty="0">
                <a:solidFill>
                  <a:schemeClr val="bg1"/>
                </a:solidFill>
                <a:latin typeface="Microsoft YaHei" charset="-122"/>
                <a:ea typeface="Microsoft YaHei" charset="-122"/>
                <a:cs typeface="Microsoft YaHei" charset="-122"/>
              </a:rPr>
              <a:t>iOS SDK</a:t>
            </a:r>
            <a:r>
              <a:rPr lang="zh-CN" altLang="en-US" dirty="0">
                <a:solidFill>
                  <a:schemeClr val="bg1"/>
                </a:solidFill>
                <a:latin typeface="Microsoft YaHei" charset="-122"/>
                <a:ea typeface="Microsoft YaHei" charset="-122"/>
                <a:cs typeface="Microsoft YaHei" charset="-122"/>
              </a:rPr>
              <a:t>小很多。</a:t>
            </a:r>
            <a:endParaRPr lang="en-GB"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186197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4" name="Google Shape;92;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smtClean="0">
                <a:latin typeface="Microsoft YaHei" charset="-122"/>
                <a:ea typeface="Microsoft YaHei" charset="-122"/>
                <a:cs typeface="Microsoft YaHei" charset="-122"/>
              </a:rPr>
              <a:t>UI</a:t>
            </a:r>
            <a:r>
              <a:rPr lang="zh-CN" altLang="en-US" b="1" dirty="0" smtClean="0">
                <a:latin typeface="Microsoft YaHei" charset="-122"/>
                <a:ea typeface="Microsoft YaHei" charset="-122"/>
                <a:cs typeface="Microsoft YaHei" charset="-122"/>
              </a:rPr>
              <a:t>一致性</a:t>
            </a:r>
            <a:endParaRPr b="1" dirty="0">
              <a:latin typeface="Microsoft YaHei" charset="-122"/>
              <a:ea typeface="Microsoft YaHei" charset="-122"/>
              <a:cs typeface="Microsoft YaHei" charset="-122"/>
            </a:endParaRPr>
          </a:p>
        </p:txBody>
      </p:sp>
      <p:sp>
        <p:nvSpPr>
          <p:cNvPr id="5" name="Google Shape;93;p14"/>
          <p:cNvSpPr txBox="1">
            <a:spLocks/>
          </p:cNvSpPr>
          <p:nvPr/>
        </p:nvSpPr>
        <p:spPr>
          <a:xfrm>
            <a:off x="311700" y="1229875"/>
            <a:ext cx="8520600" cy="3339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457200">
              <a:lnSpc>
                <a:spcPct val="150000"/>
              </a:lnSpc>
            </a:pPr>
            <a:r>
              <a:rPr lang="en-US" altLang="zh-CN" dirty="0">
                <a:solidFill>
                  <a:schemeClr val="bg1"/>
                </a:solidFill>
                <a:latin typeface="Microsoft YaHei" charset="-122"/>
                <a:ea typeface="Microsoft YaHei" charset="-122"/>
                <a:cs typeface="Microsoft YaHei" charset="-122"/>
              </a:rPr>
              <a:t>Flutter </a:t>
            </a:r>
            <a:r>
              <a:rPr lang="zh-CN" altLang="en-US" dirty="0" smtClean="0">
                <a:solidFill>
                  <a:schemeClr val="bg1"/>
                </a:solidFill>
                <a:latin typeface="Microsoft YaHei" charset="-122"/>
                <a:ea typeface="Microsoft YaHei" charset="-122"/>
                <a:cs typeface="Microsoft YaHei" charset="-122"/>
              </a:rPr>
              <a:t>自己</a:t>
            </a:r>
            <a:r>
              <a:rPr lang="zh-CN" altLang="en-US" dirty="0">
                <a:solidFill>
                  <a:schemeClr val="bg1"/>
                </a:solidFill>
                <a:latin typeface="Microsoft YaHei" charset="-122"/>
                <a:ea typeface="Microsoft YaHei" charset="-122"/>
                <a:cs typeface="Microsoft YaHei" charset="-122"/>
              </a:rPr>
              <a:t>开发了一套原生控件，每个平台实现一遍，然后把渲染引擎（这套控件）打包在每个应用里面，因此性能没有问题，</a:t>
            </a:r>
            <a:r>
              <a:rPr lang="zh-CN" altLang="en-US" dirty="0" smtClean="0">
                <a:solidFill>
                  <a:schemeClr val="bg1"/>
                </a:solidFill>
                <a:latin typeface="Microsoft YaHei" charset="-122"/>
                <a:ea typeface="Microsoft YaHei" charset="-122"/>
                <a:cs typeface="Microsoft YaHei" charset="-122"/>
              </a:rPr>
              <a:t>平台</a:t>
            </a:r>
            <a:r>
              <a:rPr lang="zh-CN" altLang="en-US" dirty="0">
                <a:solidFill>
                  <a:schemeClr val="bg1"/>
                </a:solidFill>
                <a:latin typeface="Microsoft YaHei" charset="-122"/>
                <a:ea typeface="Microsoft YaHei" charset="-122"/>
                <a:cs typeface="Microsoft YaHei" charset="-122"/>
              </a:rPr>
              <a:t>差异也很小。之所以</a:t>
            </a:r>
            <a:r>
              <a:rPr lang="zh-CN" altLang="en-US" dirty="0" smtClean="0">
                <a:solidFill>
                  <a:schemeClr val="bg1"/>
                </a:solidFill>
                <a:latin typeface="Microsoft YaHei" charset="-122"/>
                <a:ea typeface="Microsoft YaHei" charset="-122"/>
                <a:cs typeface="Microsoft YaHei" charset="-122"/>
              </a:rPr>
              <a:t>不使用</a:t>
            </a:r>
            <a:r>
              <a:rPr lang="zh-CN" altLang="en-US" dirty="0">
                <a:solidFill>
                  <a:schemeClr val="bg1"/>
                </a:solidFill>
                <a:latin typeface="Microsoft YaHei" charset="-122"/>
                <a:ea typeface="Microsoft YaHei" charset="-122"/>
                <a:cs typeface="Microsoft YaHei" charset="-122"/>
              </a:rPr>
              <a:t>原生控件，是</a:t>
            </a:r>
            <a:r>
              <a:rPr lang="zh-CN" altLang="en-US" dirty="0" smtClean="0">
                <a:solidFill>
                  <a:schemeClr val="bg1"/>
                </a:solidFill>
                <a:latin typeface="Microsoft YaHei" charset="-122"/>
                <a:ea typeface="Microsoft YaHei" charset="-122"/>
                <a:cs typeface="Microsoft YaHei" charset="-122"/>
              </a:rPr>
              <a:t>因为</a:t>
            </a:r>
            <a:r>
              <a:rPr lang="en-US" altLang="zh-CN" dirty="0" smtClean="0">
                <a:solidFill>
                  <a:schemeClr val="bg1"/>
                </a:solidFill>
                <a:latin typeface="Microsoft YaHei" charset="-122"/>
                <a:ea typeface="Microsoft YaHei" charset="-122"/>
                <a:cs typeface="Microsoft YaHei" charset="-122"/>
              </a:rPr>
              <a:t>Flutter</a:t>
            </a:r>
            <a:r>
              <a:rPr lang="zh-CN" altLang="en-US" dirty="0" smtClean="0">
                <a:solidFill>
                  <a:schemeClr val="bg1"/>
                </a:solidFill>
                <a:latin typeface="Microsoft YaHei" charset="-122"/>
                <a:ea typeface="Microsoft YaHei" charset="-122"/>
                <a:cs typeface="Microsoft YaHei" charset="-122"/>
              </a:rPr>
              <a:t>希望</a:t>
            </a:r>
            <a:r>
              <a:rPr lang="zh-CN" altLang="en-US" dirty="0">
                <a:solidFill>
                  <a:schemeClr val="bg1"/>
                </a:solidFill>
                <a:latin typeface="Microsoft YaHei" charset="-122"/>
                <a:ea typeface="Microsoft YaHei" charset="-122"/>
                <a:cs typeface="Microsoft YaHei" charset="-122"/>
              </a:rPr>
              <a:t>最终结果是更高质量的，</a:t>
            </a:r>
            <a:r>
              <a:rPr lang="zh-CN" altLang="en-US" dirty="0" smtClean="0">
                <a:solidFill>
                  <a:schemeClr val="bg1"/>
                </a:solidFill>
                <a:latin typeface="Microsoft YaHei" charset="-122"/>
                <a:ea typeface="Microsoft YaHei" charset="-122"/>
                <a:cs typeface="Microsoft YaHei" charset="-122"/>
              </a:rPr>
              <a:t>如果</a:t>
            </a:r>
            <a:r>
              <a:rPr lang="en-US" altLang="zh-CN" dirty="0" smtClean="0">
                <a:solidFill>
                  <a:schemeClr val="bg1"/>
                </a:solidFill>
                <a:latin typeface="Microsoft YaHei" charset="-122"/>
                <a:ea typeface="Microsoft YaHei" charset="-122"/>
                <a:cs typeface="Microsoft YaHei" charset="-122"/>
              </a:rPr>
              <a:t>Flutter</a:t>
            </a:r>
            <a:r>
              <a:rPr lang="zh-CN" altLang="en-US" dirty="0" smtClean="0">
                <a:solidFill>
                  <a:schemeClr val="bg1"/>
                </a:solidFill>
                <a:latin typeface="Microsoft YaHei" charset="-122"/>
                <a:ea typeface="Microsoft YaHei" charset="-122"/>
                <a:cs typeface="Microsoft YaHei" charset="-122"/>
              </a:rPr>
              <a:t>使用</a:t>
            </a:r>
            <a:r>
              <a:rPr lang="zh-CN" altLang="en-US" dirty="0">
                <a:solidFill>
                  <a:schemeClr val="bg1"/>
                </a:solidFill>
                <a:latin typeface="Microsoft YaHei" charset="-122"/>
                <a:ea typeface="Microsoft YaHei" charset="-122"/>
                <a:cs typeface="Microsoft YaHei" charset="-122"/>
              </a:rPr>
              <a:t>原生</a:t>
            </a:r>
            <a:r>
              <a:rPr lang="zh-CN" altLang="en-US" dirty="0" smtClean="0">
                <a:solidFill>
                  <a:schemeClr val="bg1"/>
                </a:solidFill>
                <a:latin typeface="Microsoft YaHei" charset="-122"/>
                <a:ea typeface="Microsoft YaHei" charset="-122"/>
                <a:cs typeface="Microsoft YaHei" charset="-122"/>
              </a:rPr>
              <a:t>系统组件，</a:t>
            </a:r>
            <a:r>
              <a:rPr lang="en-US" altLang="zh-CN" dirty="0" smtClean="0">
                <a:solidFill>
                  <a:schemeClr val="bg1"/>
                </a:solidFill>
                <a:latin typeface="Microsoft YaHei" charset="-122"/>
                <a:ea typeface="Microsoft YaHei" charset="-122"/>
                <a:cs typeface="Microsoft YaHei" charset="-122"/>
              </a:rPr>
              <a:t>Flutter</a:t>
            </a:r>
            <a:r>
              <a:rPr lang="zh-CN" altLang="en-US" dirty="0" smtClean="0">
                <a:solidFill>
                  <a:schemeClr val="bg1"/>
                </a:solidFill>
                <a:latin typeface="Microsoft YaHei" charset="-122"/>
                <a:ea typeface="Microsoft YaHei" charset="-122"/>
                <a:cs typeface="Microsoft YaHei" charset="-122"/>
              </a:rPr>
              <a:t>应用</a:t>
            </a:r>
            <a:r>
              <a:rPr lang="zh-CN" altLang="en-US" dirty="0">
                <a:solidFill>
                  <a:schemeClr val="bg1"/>
                </a:solidFill>
                <a:latin typeface="Microsoft YaHei" charset="-122"/>
                <a:ea typeface="Microsoft YaHei" charset="-122"/>
                <a:cs typeface="Microsoft YaHei" charset="-122"/>
              </a:rPr>
              <a:t>的质量和性能将受到</a:t>
            </a:r>
            <a:r>
              <a:rPr lang="zh-CN" altLang="en-US" dirty="0" smtClean="0">
                <a:solidFill>
                  <a:schemeClr val="bg1"/>
                </a:solidFill>
                <a:latin typeface="Microsoft YaHei" charset="-122"/>
                <a:ea typeface="Microsoft YaHei" charset="-122"/>
                <a:cs typeface="Microsoft YaHei" charset="-122"/>
              </a:rPr>
              <a:t>这些</a:t>
            </a:r>
            <a:r>
              <a:rPr lang="zh-CN" altLang="en-US" dirty="0">
                <a:solidFill>
                  <a:schemeClr val="bg1"/>
                </a:solidFill>
                <a:latin typeface="Microsoft YaHei" charset="-122"/>
                <a:ea typeface="Microsoft YaHei" charset="-122"/>
                <a:cs typeface="Microsoft YaHei" charset="-122"/>
              </a:rPr>
              <a:t>组件</a:t>
            </a:r>
            <a:r>
              <a:rPr lang="zh-CN" altLang="en-US" dirty="0" smtClean="0">
                <a:solidFill>
                  <a:schemeClr val="bg1"/>
                </a:solidFill>
                <a:latin typeface="Microsoft YaHei" charset="-122"/>
                <a:ea typeface="Microsoft YaHei" charset="-122"/>
                <a:cs typeface="Microsoft YaHei" charset="-122"/>
              </a:rPr>
              <a:t>本身</a:t>
            </a:r>
            <a:r>
              <a:rPr lang="zh-CN" altLang="en-US" dirty="0">
                <a:solidFill>
                  <a:schemeClr val="bg1"/>
                </a:solidFill>
                <a:latin typeface="Microsoft YaHei" charset="-122"/>
                <a:ea typeface="Microsoft YaHei" charset="-122"/>
                <a:cs typeface="Microsoft YaHei" charset="-122"/>
              </a:rPr>
              <a:t>质量的限制。</a:t>
            </a:r>
            <a:r>
              <a:rPr lang="en-US" altLang="zh-CN" dirty="0" smtClean="0">
                <a:solidFill>
                  <a:schemeClr val="bg1"/>
                </a:solidFill>
                <a:latin typeface="Microsoft YaHei" charset="-122"/>
                <a:ea typeface="Microsoft YaHei" charset="-122"/>
                <a:cs typeface="Microsoft YaHei" charset="-122"/>
              </a:rPr>
              <a:t>Flutter</a:t>
            </a:r>
            <a:r>
              <a:rPr lang="zh-CN" altLang="en-US" dirty="0" smtClean="0">
                <a:solidFill>
                  <a:schemeClr val="bg1"/>
                </a:solidFill>
                <a:latin typeface="Microsoft YaHei" charset="-122"/>
                <a:ea typeface="Microsoft YaHei" charset="-122"/>
                <a:cs typeface="Microsoft YaHei" charset="-122"/>
              </a:rPr>
              <a:t>因为</a:t>
            </a:r>
            <a:r>
              <a:rPr lang="zh-CN" altLang="en-US" dirty="0">
                <a:solidFill>
                  <a:schemeClr val="bg1"/>
                </a:solidFill>
                <a:latin typeface="Microsoft YaHei" charset="-122"/>
                <a:ea typeface="Microsoft YaHei" charset="-122"/>
                <a:cs typeface="Microsoft YaHei" charset="-122"/>
              </a:rPr>
              <a:t>是自己做的渲染，因此在</a:t>
            </a:r>
            <a:r>
              <a:rPr lang="en-US" altLang="zh-CN" dirty="0">
                <a:solidFill>
                  <a:schemeClr val="bg1"/>
                </a:solidFill>
                <a:latin typeface="Microsoft YaHei" charset="-122"/>
                <a:ea typeface="Microsoft YaHei" charset="-122"/>
                <a:cs typeface="Microsoft YaHei" charset="-122"/>
              </a:rPr>
              <a:t>iOS</a:t>
            </a:r>
            <a:r>
              <a:rPr lang="zh-CN" altLang="en-US" dirty="0">
                <a:solidFill>
                  <a:schemeClr val="bg1"/>
                </a:solidFill>
                <a:latin typeface="Microsoft YaHei" charset="-122"/>
                <a:ea typeface="Microsoft YaHei" charset="-122"/>
                <a:cs typeface="Microsoft YaHei" charset="-122"/>
              </a:rPr>
              <a:t>和</a:t>
            </a:r>
            <a:r>
              <a:rPr lang="en-US" altLang="zh-CN" dirty="0">
                <a:solidFill>
                  <a:schemeClr val="bg1"/>
                </a:solidFill>
                <a:latin typeface="Microsoft YaHei" charset="-122"/>
                <a:ea typeface="Microsoft YaHei" charset="-122"/>
                <a:cs typeface="Microsoft YaHei" charset="-122"/>
              </a:rPr>
              <a:t>Android</a:t>
            </a:r>
            <a:r>
              <a:rPr lang="zh-CN" altLang="en-US" dirty="0">
                <a:solidFill>
                  <a:schemeClr val="bg1"/>
                </a:solidFill>
                <a:latin typeface="Microsoft YaHei" charset="-122"/>
                <a:ea typeface="Microsoft YaHei" charset="-122"/>
                <a:cs typeface="Microsoft YaHei" charset="-122"/>
              </a:rPr>
              <a:t>的效果基本完全一致。</a:t>
            </a:r>
            <a:endParaRPr lang="en-GB"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437153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5" name="Google Shape;213;p33"/>
          <p:cNvSpPr txBox="1">
            <a:spLocks noGrp="1"/>
          </p:cNvSpPr>
          <p:nvPr>
            <p:ph type="title"/>
          </p:nvPr>
        </p:nvSpPr>
        <p:spPr>
          <a:xfrm>
            <a:off x="311700" y="353356"/>
            <a:ext cx="8520600" cy="607800"/>
          </a:xfrm>
          <a:prstGeom prst="rect">
            <a:avLst/>
          </a:prstGeom>
        </p:spPr>
        <p:txBody>
          <a:bodyPr spcFirstLastPara="1" wrap="square" lIns="91425" tIns="91425" rIns="91425" bIns="91425" anchor="t" anchorCtr="0">
            <a:noAutofit/>
          </a:bodyPr>
          <a:lstStyle/>
          <a:p>
            <a:r>
              <a:rPr lang="zh-CN" altLang="en-US" b="1" dirty="0">
                <a:solidFill>
                  <a:srgbClr val="00B0F0"/>
                </a:solidFill>
                <a:latin typeface="Microsoft YaHei" charset="-122"/>
                <a:ea typeface="Microsoft YaHei" charset="-122"/>
                <a:cs typeface="Microsoft YaHei" charset="-122"/>
              </a:rPr>
              <a:t>移动端跨平台开发技术演进</a:t>
            </a:r>
          </a:p>
        </p:txBody>
      </p:sp>
      <p:pic>
        <p:nvPicPr>
          <p:cNvPr id="1026" name="Picture 2" descr="eact-nativeåçå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857859"/>
            <a:ext cx="4155892" cy="198559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08647" y="1124785"/>
            <a:ext cx="3410793" cy="3970318"/>
          </a:xfrm>
          <a:prstGeom prst="rect">
            <a:avLst/>
          </a:prstGeom>
        </p:spPr>
        <p:txBody>
          <a:bodyPr wrap="square">
            <a:spAutoFit/>
          </a:bodyPr>
          <a:lstStyle/>
          <a:p>
            <a:pPr indent="-457200">
              <a:lnSpc>
                <a:spcPct val="150000"/>
              </a:lnSpc>
            </a:pPr>
            <a:r>
              <a:rPr lang="zh-CN" altLang="en-US" sz="1200" dirty="0">
                <a:latin typeface="Microsoft YaHei" charset="-122"/>
                <a:ea typeface="Microsoft YaHei" charset="-122"/>
                <a:cs typeface="Microsoft YaHei" charset="-122"/>
              </a:rPr>
              <a:t>以往最早的</a:t>
            </a:r>
            <a:r>
              <a:rPr lang="en-US" altLang="zh-CN" sz="1200" dirty="0">
                <a:latin typeface="Microsoft YaHei" charset="-122"/>
                <a:ea typeface="Microsoft YaHei" charset="-122"/>
                <a:cs typeface="Microsoft YaHei" charset="-122"/>
              </a:rPr>
              <a:t>Hybrid</a:t>
            </a:r>
            <a:r>
              <a:rPr lang="zh-CN" altLang="en-US" sz="1200" dirty="0">
                <a:latin typeface="Microsoft YaHei" charset="-122"/>
                <a:ea typeface="Microsoft YaHei" charset="-122"/>
                <a:cs typeface="Microsoft YaHei" charset="-122"/>
              </a:rPr>
              <a:t>开发，主要依赖于</a:t>
            </a:r>
            <a:r>
              <a:rPr lang="en-US" altLang="zh-CN" sz="1200" dirty="0" err="1">
                <a:latin typeface="Microsoft YaHei" charset="-122"/>
                <a:ea typeface="Microsoft YaHei" charset="-122"/>
                <a:cs typeface="Microsoft YaHei" charset="-122"/>
              </a:rPr>
              <a:t>WebView</a:t>
            </a:r>
            <a:r>
              <a:rPr lang="zh-CN" altLang="en-US" sz="1200" dirty="0">
                <a:latin typeface="Microsoft YaHei" charset="-122"/>
                <a:ea typeface="Microsoft YaHei" charset="-122"/>
                <a:cs typeface="Microsoft YaHei" charset="-122"/>
              </a:rPr>
              <a:t>。但是</a:t>
            </a:r>
            <a:r>
              <a:rPr lang="en-US" altLang="zh-CN" sz="1200" dirty="0" err="1">
                <a:latin typeface="Microsoft YaHei" charset="-122"/>
                <a:ea typeface="Microsoft YaHei" charset="-122"/>
                <a:cs typeface="Microsoft YaHei" charset="-122"/>
              </a:rPr>
              <a:t>WebView</a:t>
            </a:r>
            <a:r>
              <a:rPr lang="zh-CN" altLang="en-US" sz="1200" dirty="0">
                <a:latin typeface="Microsoft YaHei" charset="-122"/>
                <a:ea typeface="Microsoft YaHei" charset="-122"/>
                <a:cs typeface="Microsoft YaHei" charset="-122"/>
              </a:rPr>
              <a:t>是一个很重的控件，很容易产生内存问题，而且复杂的</a:t>
            </a:r>
            <a:r>
              <a:rPr lang="en-US" altLang="zh-CN" sz="1200" dirty="0">
                <a:latin typeface="Microsoft YaHei" charset="-122"/>
                <a:ea typeface="Microsoft YaHei" charset="-122"/>
                <a:cs typeface="Microsoft YaHei" charset="-122"/>
              </a:rPr>
              <a:t>UI</a:t>
            </a:r>
            <a:r>
              <a:rPr lang="zh-CN" altLang="en-US" sz="1200" dirty="0">
                <a:latin typeface="Microsoft YaHei" charset="-122"/>
                <a:ea typeface="Microsoft YaHei" charset="-122"/>
                <a:cs typeface="Microsoft YaHei" charset="-122"/>
              </a:rPr>
              <a:t>在</a:t>
            </a:r>
            <a:r>
              <a:rPr lang="en-US" altLang="zh-CN" sz="1200" dirty="0" err="1">
                <a:latin typeface="Microsoft YaHei" charset="-122"/>
                <a:ea typeface="Microsoft YaHei" charset="-122"/>
                <a:cs typeface="Microsoft YaHei" charset="-122"/>
              </a:rPr>
              <a:t>WebView</a:t>
            </a:r>
            <a:r>
              <a:rPr lang="zh-CN" altLang="en-US" sz="1200" dirty="0">
                <a:latin typeface="Microsoft YaHei" charset="-122"/>
                <a:ea typeface="Microsoft YaHei" charset="-122"/>
                <a:cs typeface="Microsoft YaHei" charset="-122"/>
              </a:rPr>
              <a:t>上显示的性能不好</a:t>
            </a:r>
            <a:r>
              <a:rPr lang="zh-CN" altLang="en-US" sz="1200" dirty="0" smtClean="0">
                <a:latin typeface="Microsoft YaHei" charset="-122"/>
                <a:ea typeface="Microsoft YaHei" charset="-122"/>
                <a:cs typeface="Microsoft YaHei" charset="-122"/>
              </a:rPr>
              <a:t>。</a:t>
            </a:r>
            <a:endParaRPr lang="en-US" altLang="zh-CN" sz="1200" dirty="0" smtClean="0">
              <a:latin typeface="Microsoft YaHei" charset="-122"/>
              <a:ea typeface="Microsoft YaHei" charset="-122"/>
              <a:cs typeface="Microsoft YaHei" charset="-122"/>
            </a:endParaRPr>
          </a:p>
          <a:p>
            <a:pPr indent="-457200">
              <a:lnSpc>
                <a:spcPct val="150000"/>
              </a:lnSpc>
            </a:pPr>
            <a:endParaRPr lang="en-US" altLang="zh-CN" sz="1200" dirty="0" smtClean="0">
              <a:latin typeface="Microsoft YaHei" charset="-122"/>
              <a:ea typeface="Microsoft YaHei" charset="-122"/>
              <a:cs typeface="Microsoft YaHei" charset="-122"/>
            </a:endParaRPr>
          </a:p>
          <a:p>
            <a:pPr indent="-457200">
              <a:lnSpc>
                <a:spcPct val="150000"/>
              </a:lnSpc>
            </a:pPr>
            <a:r>
              <a:rPr lang="en-US" altLang="zh-CN" sz="1200" dirty="0" smtClean="0">
                <a:latin typeface="Microsoft YaHei" charset="-122"/>
                <a:ea typeface="Microsoft YaHei" charset="-122"/>
                <a:cs typeface="Microsoft YaHei" charset="-122"/>
              </a:rPr>
              <a:t>React-Native</a:t>
            </a:r>
            <a:r>
              <a:rPr lang="zh-CN" altLang="en-US" sz="1200" dirty="0">
                <a:latin typeface="Microsoft YaHei" charset="-122"/>
                <a:ea typeface="Microsoft YaHei" charset="-122"/>
                <a:cs typeface="Microsoft YaHei" charset="-122"/>
              </a:rPr>
              <a:t>技术抛开了</a:t>
            </a:r>
            <a:r>
              <a:rPr lang="en-US" altLang="zh-CN" sz="1200" dirty="0" err="1">
                <a:latin typeface="Microsoft YaHei" charset="-122"/>
                <a:ea typeface="Microsoft YaHei" charset="-122"/>
                <a:cs typeface="Microsoft YaHei" charset="-122"/>
              </a:rPr>
              <a:t>WebView</a:t>
            </a:r>
            <a:r>
              <a:rPr lang="zh-CN" altLang="en-US" sz="1200" dirty="0">
                <a:latin typeface="Microsoft YaHei" charset="-122"/>
                <a:ea typeface="Microsoft YaHei" charset="-122"/>
                <a:cs typeface="Microsoft YaHei" charset="-122"/>
              </a:rPr>
              <a:t>，</a:t>
            </a:r>
            <a:r>
              <a:rPr lang="zh-CN" altLang="en-US" sz="1200" dirty="0" smtClean="0">
                <a:latin typeface="Microsoft YaHei" charset="-122"/>
                <a:ea typeface="Microsoft YaHei" charset="-122"/>
                <a:cs typeface="Microsoft YaHei" charset="-122"/>
              </a:rPr>
              <a:t>利用</a:t>
            </a:r>
            <a:r>
              <a:rPr lang="en-US" altLang="zh-CN" sz="1200" dirty="0" err="1" smtClean="0">
                <a:latin typeface="Microsoft YaHei" charset="-122"/>
                <a:ea typeface="Microsoft YaHei" charset="-122"/>
                <a:cs typeface="Microsoft YaHei" charset="-122"/>
              </a:rPr>
              <a:t>JavaScriptCore</a:t>
            </a:r>
            <a:r>
              <a:rPr lang="zh-CN" altLang="en-US" sz="1200" dirty="0" smtClean="0">
                <a:latin typeface="Microsoft YaHei" charset="-122"/>
                <a:ea typeface="Microsoft YaHei" charset="-122"/>
                <a:cs typeface="Microsoft YaHei" charset="-122"/>
              </a:rPr>
              <a:t>来</a:t>
            </a:r>
            <a:r>
              <a:rPr lang="zh-CN" altLang="en-US" sz="1200" dirty="0">
                <a:latin typeface="Microsoft YaHei" charset="-122"/>
                <a:ea typeface="Microsoft YaHei" charset="-122"/>
                <a:cs typeface="Microsoft YaHei" charset="-122"/>
              </a:rPr>
              <a:t>做桥接，</a:t>
            </a:r>
            <a:r>
              <a:rPr lang="zh-CN" altLang="en-US" sz="1200" dirty="0" smtClean="0">
                <a:latin typeface="Microsoft YaHei" charset="-122"/>
                <a:ea typeface="Microsoft YaHei" charset="-122"/>
                <a:cs typeface="Microsoft YaHei" charset="-122"/>
              </a:rPr>
              <a:t>将</a:t>
            </a:r>
            <a:r>
              <a:rPr lang="en-US" altLang="zh-CN" sz="1200" dirty="0" smtClean="0">
                <a:latin typeface="Microsoft YaHei" charset="-122"/>
                <a:ea typeface="Microsoft YaHei" charset="-122"/>
                <a:cs typeface="Microsoft YaHei" charset="-122"/>
              </a:rPr>
              <a:t>JS</a:t>
            </a:r>
            <a:r>
              <a:rPr lang="zh-CN" altLang="en-US" sz="1200" dirty="0" smtClean="0">
                <a:latin typeface="Microsoft YaHei" charset="-122"/>
                <a:ea typeface="Microsoft YaHei" charset="-122"/>
                <a:cs typeface="Microsoft YaHei" charset="-122"/>
              </a:rPr>
              <a:t>调用转为</a:t>
            </a:r>
            <a:r>
              <a:rPr lang="en-US" altLang="zh-CN" sz="1200" dirty="0" smtClean="0">
                <a:latin typeface="Microsoft YaHei" charset="-122"/>
                <a:ea typeface="Microsoft YaHei" charset="-122"/>
                <a:cs typeface="Microsoft YaHei" charset="-122"/>
              </a:rPr>
              <a:t>Native</a:t>
            </a:r>
            <a:r>
              <a:rPr lang="zh-CN" altLang="en-US" sz="1200" dirty="0">
                <a:latin typeface="Microsoft YaHei" charset="-122"/>
                <a:ea typeface="Microsoft YaHei" charset="-122"/>
                <a:cs typeface="Microsoft YaHei" charset="-122"/>
              </a:rPr>
              <a:t>调用，只牺牲了小部分性能获取的跨平台开发，这是一大进步。所以</a:t>
            </a:r>
            <a:r>
              <a:rPr lang="zh-CN" altLang="en-US" sz="1200" dirty="0" smtClean="0">
                <a:latin typeface="Microsoft YaHei" charset="-122"/>
                <a:ea typeface="Microsoft YaHei" charset="-122"/>
                <a:cs typeface="Microsoft YaHei" charset="-122"/>
              </a:rPr>
              <a:t>现在</a:t>
            </a:r>
            <a:r>
              <a:rPr lang="en-US" altLang="zh-CN" sz="1200" dirty="0" smtClean="0">
                <a:latin typeface="Microsoft YaHei" charset="-122"/>
                <a:ea typeface="Microsoft YaHei" charset="-122"/>
                <a:cs typeface="Microsoft YaHei" charset="-122"/>
              </a:rPr>
              <a:t>RN</a:t>
            </a:r>
            <a:r>
              <a:rPr lang="zh-CN" altLang="en-US" sz="1200" dirty="0" smtClean="0">
                <a:latin typeface="Microsoft YaHei" charset="-122"/>
                <a:ea typeface="Microsoft YaHei" charset="-122"/>
                <a:cs typeface="Microsoft YaHei" charset="-122"/>
              </a:rPr>
              <a:t>很</a:t>
            </a:r>
            <a:r>
              <a:rPr lang="zh-CN" altLang="en-US" sz="1200" dirty="0">
                <a:latin typeface="Microsoft YaHei" charset="-122"/>
                <a:ea typeface="Microsoft YaHei" charset="-122"/>
                <a:cs typeface="Microsoft YaHei" charset="-122"/>
              </a:rPr>
              <a:t>流行的原因</a:t>
            </a:r>
            <a:r>
              <a:rPr lang="zh-CN" altLang="en-US" sz="1200" dirty="0" smtClean="0">
                <a:latin typeface="Microsoft YaHei" charset="-122"/>
                <a:ea typeface="Microsoft YaHei" charset="-122"/>
                <a:cs typeface="Microsoft YaHei" charset="-122"/>
              </a:rPr>
              <a:t>。</a:t>
            </a:r>
            <a:endParaRPr lang="en-US" altLang="zh-CN" sz="1200" dirty="0" smtClean="0">
              <a:latin typeface="Microsoft YaHei" charset="-122"/>
              <a:ea typeface="Microsoft YaHei" charset="-122"/>
              <a:cs typeface="Microsoft YaHei" charset="-122"/>
            </a:endParaRPr>
          </a:p>
          <a:p>
            <a:pPr indent="-457200">
              <a:lnSpc>
                <a:spcPct val="150000"/>
              </a:lnSpc>
            </a:pPr>
            <a:r>
              <a:rPr lang="en-US" altLang="zh-CN" sz="1200" dirty="0" smtClean="0">
                <a:latin typeface="Microsoft YaHei" charset="-122"/>
                <a:ea typeface="Microsoft YaHei" charset="-122"/>
                <a:cs typeface="Microsoft YaHei" charset="-122"/>
              </a:rPr>
              <a:t> </a:t>
            </a:r>
          </a:p>
          <a:p>
            <a:pPr indent="-457200">
              <a:lnSpc>
                <a:spcPct val="150000"/>
              </a:lnSpc>
            </a:pPr>
            <a:r>
              <a:rPr lang="en-US" altLang="zh-CN" sz="1200" dirty="0" smtClean="0">
                <a:latin typeface="Microsoft YaHei" charset="-122"/>
                <a:ea typeface="Microsoft YaHei" charset="-122"/>
                <a:cs typeface="Microsoft YaHei" charset="-122"/>
              </a:rPr>
              <a:t>Flutter</a:t>
            </a:r>
            <a:r>
              <a:rPr lang="zh-CN" altLang="en-US" sz="1200" dirty="0">
                <a:latin typeface="Microsoft YaHei" charset="-122"/>
                <a:ea typeface="Microsoft YaHei" charset="-122"/>
                <a:cs typeface="Microsoft YaHei" charset="-122"/>
              </a:rPr>
              <a:t>实现跨平台采用了更为彻底的方案。它既没有采用</a:t>
            </a:r>
            <a:r>
              <a:rPr lang="en-US" altLang="zh-CN" sz="1200" dirty="0" err="1">
                <a:latin typeface="Microsoft YaHei" charset="-122"/>
                <a:ea typeface="Microsoft YaHei" charset="-122"/>
                <a:cs typeface="Microsoft YaHei" charset="-122"/>
              </a:rPr>
              <a:t>WebView</a:t>
            </a:r>
            <a:r>
              <a:rPr lang="zh-CN" altLang="en-US" sz="1200" dirty="0">
                <a:latin typeface="Microsoft YaHei" charset="-122"/>
                <a:ea typeface="Microsoft YaHei" charset="-122"/>
                <a:cs typeface="Microsoft YaHei" charset="-122"/>
              </a:rPr>
              <a:t>也没有采用</a:t>
            </a:r>
            <a:r>
              <a:rPr lang="en-US" altLang="zh-CN" sz="1200" dirty="0" err="1" smtClean="0">
                <a:latin typeface="Microsoft YaHei" charset="-122"/>
                <a:ea typeface="Microsoft YaHei" charset="-122"/>
                <a:cs typeface="Microsoft YaHei" charset="-122"/>
              </a:rPr>
              <a:t>JavaScriptCore</a:t>
            </a:r>
            <a:r>
              <a:rPr lang="zh-CN" altLang="en-US" sz="1200" dirty="0">
                <a:latin typeface="Microsoft YaHei" charset="-122"/>
                <a:ea typeface="Microsoft YaHei" charset="-122"/>
                <a:cs typeface="Microsoft YaHei" charset="-122"/>
              </a:rPr>
              <a:t>，而是自己实现了一台</a:t>
            </a:r>
            <a:r>
              <a:rPr lang="en-US" altLang="zh-CN" sz="1200" dirty="0">
                <a:latin typeface="Microsoft YaHei" charset="-122"/>
                <a:ea typeface="Microsoft YaHei" charset="-122"/>
                <a:cs typeface="Microsoft YaHei" charset="-122"/>
              </a:rPr>
              <a:t>UI</a:t>
            </a:r>
            <a:r>
              <a:rPr lang="zh-CN" altLang="en-US" sz="1200" dirty="0">
                <a:latin typeface="Microsoft YaHei" charset="-122"/>
                <a:ea typeface="Microsoft YaHei" charset="-122"/>
                <a:cs typeface="Microsoft YaHei" charset="-122"/>
              </a:rPr>
              <a:t>框架，然后直接系统更底层渲染系统上画</a:t>
            </a:r>
            <a:r>
              <a:rPr lang="en-US" altLang="zh-CN" sz="1200" dirty="0">
                <a:latin typeface="Microsoft YaHei" charset="-122"/>
                <a:ea typeface="Microsoft YaHei" charset="-122"/>
                <a:cs typeface="Microsoft YaHei" charset="-122"/>
              </a:rPr>
              <a:t>UI</a:t>
            </a:r>
            <a:r>
              <a:rPr lang="zh-CN" altLang="en-US" sz="1200" dirty="0">
                <a:latin typeface="Microsoft YaHei" charset="-122"/>
                <a:ea typeface="Microsoft YaHei" charset="-122"/>
                <a:cs typeface="Microsoft YaHei" charset="-122"/>
              </a:rPr>
              <a:t>。</a:t>
            </a:r>
          </a:p>
        </p:txBody>
      </p:sp>
      <p:pic>
        <p:nvPicPr>
          <p:cNvPr id="6" name="Picture 2" descr="lutteråçå¾"/>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922225"/>
            <a:ext cx="4156123" cy="2011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1315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lvl="0"/>
            <a:r>
              <a:rPr lang="en-US" altLang="zh-CN" b="1" dirty="0">
                <a:solidFill>
                  <a:srgbClr val="00B0F0"/>
                </a:solidFill>
                <a:latin typeface="Microsoft YaHei" charset="-122"/>
                <a:ea typeface="Microsoft YaHei" charset="-122"/>
                <a:cs typeface="Microsoft YaHei" charset="-122"/>
              </a:rPr>
              <a:t>Flutter</a:t>
            </a:r>
            <a:r>
              <a:rPr lang="zh-CN" altLang="en-US" b="1" dirty="0">
                <a:solidFill>
                  <a:srgbClr val="00B0F0"/>
                </a:solidFill>
                <a:latin typeface="Microsoft YaHei" charset="-122"/>
                <a:ea typeface="Microsoft YaHei" charset="-122"/>
                <a:cs typeface="Microsoft YaHei" charset="-122"/>
              </a:rPr>
              <a:t>在</a:t>
            </a:r>
            <a:r>
              <a:rPr lang="zh-CN" altLang="en-US" b="1" dirty="0" smtClean="0">
                <a:solidFill>
                  <a:srgbClr val="00B0F0"/>
                </a:solidFill>
                <a:latin typeface="Microsoft YaHei" charset="-122"/>
                <a:ea typeface="Microsoft YaHei" charset="-122"/>
                <a:cs typeface="Microsoft YaHei" charset="-122"/>
              </a:rPr>
              <a:t>阿里巴巴</a:t>
            </a:r>
            <a:r>
              <a:rPr lang="zh-CN" altLang="en-US" b="1" dirty="0">
                <a:solidFill>
                  <a:srgbClr val="00B0F0"/>
                </a:solidFill>
                <a:latin typeface="Microsoft YaHei" charset="-122"/>
                <a:ea typeface="Microsoft YaHei" charset="-122"/>
                <a:cs typeface="Microsoft YaHei" charset="-122"/>
              </a:rPr>
              <a:t>等大企业的商业应用</a:t>
            </a:r>
            <a:endParaRPr b="1" dirty="0">
              <a:solidFill>
                <a:srgbClr val="00B0F0"/>
              </a:solidFill>
              <a:latin typeface="Microsoft YaHei" charset="-122"/>
              <a:ea typeface="Microsoft YaHei" charset="-122"/>
              <a:cs typeface="Microsoft YaHei" charset="-122"/>
            </a:endParaRPr>
          </a:p>
        </p:txBody>
      </p:sp>
      <p:pic>
        <p:nvPicPr>
          <p:cNvPr id="3" name="图片 2"/>
          <p:cNvPicPr>
            <a:picLocks noChangeAspect="1"/>
          </p:cNvPicPr>
          <p:nvPr/>
        </p:nvPicPr>
        <p:blipFill>
          <a:blip r:embed="rId3"/>
          <a:stretch>
            <a:fillRect/>
          </a:stretch>
        </p:blipFill>
        <p:spPr>
          <a:xfrm>
            <a:off x="466665" y="1017800"/>
            <a:ext cx="4432300" cy="3378200"/>
          </a:xfrm>
          <a:prstGeom prst="rect">
            <a:avLst/>
          </a:prstGeom>
        </p:spPr>
      </p:pic>
      <p:pic>
        <p:nvPicPr>
          <p:cNvPr id="4" name="图片 3"/>
          <p:cNvPicPr>
            <a:picLocks noChangeAspect="1"/>
          </p:cNvPicPr>
          <p:nvPr/>
        </p:nvPicPr>
        <p:blipFill>
          <a:blip r:embed="rId4"/>
          <a:stretch>
            <a:fillRect/>
          </a:stretch>
        </p:blipFill>
        <p:spPr>
          <a:xfrm>
            <a:off x="4511185" y="1017800"/>
            <a:ext cx="4381500" cy="3467100"/>
          </a:xfrm>
          <a:prstGeom prst="rect">
            <a:avLst/>
          </a:prstGeom>
        </p:spPr>
      </p:pic>
      <p:sp>
        <p:nvSpPr>
          <p:cNvPr id="5" name="矩形 4"/>
          <p:cNvSpPr/>
          <p:nvPr/>
        </p:nvSpPr>
        <p:spPr>
          <a:xfrm>
            <a:off x="311700" y="4484900"/>
            <a:ext cx="3945414" cy="307777"/>
          </a:xfrm>
          <a:prstGeom prst="rect">
            <a:avLst/>
          </a:prstGeom>
        </p:spPr>
        <p:txBody>
          <a:bodyPr wrap="square">
            <a:spAutoFit/>
          </a:bodyPr>
          <a:lstStyle/>
          <a:p>
            <a:r>
              <a:rPr lang="zh-CN" altLang="en-US" dirty="0" smtClean="0">
                <a:solidFill>
                  <a:srgbClr val="00B050"/>
                </a:solidFill>
                <a:latin typeface="Microsoft YaHei" charset="-122"/>
                <a:ea typeface="Microsoft YaHei" charset="-122"/>
                <a:cs typeface="Microsoft YaHei" charset="-122"/>
              </a:rPr>
              <a:t>更多案例</a:t>
            </a:r>
            <a:r>
              <a:rPr lang="en-US" altLang="zh-CN" dirty="0" smtClean="0">
                <a:solidFill>
                  <a:srgbClr val="00B050"/>
                </a:solidFill>
                <a:latin typeface="Microsoft YaHei" charset="-122"/>
                <a:ea typeface="Microsoft YaHei" charset="-122"/>
                <a:cs typeface="Microsoft YaHei" charset="-122"/>
              </a:rPr>
              <a:t>:</a:t>
            </a:r>
            <a:r>
              <a:rPr lang="zh-CN" altLang="en-US" dirty="0" smtClean="0">
                <a:solidFill>
                  <a:srgbClr val="00B050"/>
                </a:solidFill>
                <a:latin typeface="Microsoft YaHei" charset="-122"/>
                <a:ea typeface="Microsoft YaHei" charset="-122"/>
                <a:cs typeface="Microsoft YaHei" charset="-122"/>
              </a:rPr>
              <a:t>https</a:t>
            </a:r>
            <a:r>
              <a:rPr lang="zh-CN" altLang="en-US" dirty="0">
                <a:solidFill>
                  <a:srgbClr val="00B050"/>
                </a:solidFill>
                <a:latin typeface="Microsoft YaHei" charset="-122"/>
                <a:ea typeface="Microsoft YaHei" charset="-122"/>
                <a:cs typeface="Microsoft YaHei" charset="-122"/>
              </a:rPr>
              <a:t>://flutter.dev/showcase</a:t>
            </a:r>
          </a:p>
        </p:txBody>
      </p:sp>
    </p:spTree>
    <p:extLst>
      <p:ext uri="{BB962C8B-B14F-4D97-AF65-F5344CB8AC3E}">
        <p14:creationId xmlns:p14="http://schemas.microsoft.com/office/powerpoint/2010/main" val="5395421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lvl="0"/>
            <a:r>
              <a:rPr lang="en-US" altLang="zh-CN" b="1" dirty="0" smtClean="0">
                <a:solidFill>
                  <a:srgbClr val="00B0F0"/>
                </a:solidFill>
                <a:latin typeface="Microsoft YaHei" charset="-122"/>
                <a:ea typeface="Microsoft YaHei" charset="-122"/>
                <a:cs typeface="Microsoft YaHei" charset="-122"/>
              </a:rPr>
              <a:t>Google</a:t>
            </a:r>
            <a:r>
              <a:rPr lang="zh-CN" altLang="en-US" b="1" dirty="0" smtClean="0">
                <a:solidFill>
                  <a:srgbClr val="00B0F0"/>
                </a:solidFill>
                <a:latin typeface="Microsoft YaHei" charset="-122"/>
                <a:ea typeface="Microsoft YaHei" charset="-122"/>
                <a:cs typeface="Microsoft YaHei" charset="-122"/>
              </a:rPr>
              <a:t>官方示例</a:t>
            </a:r>
            <a:r>
              <a:rPr lang="en-US" altLang="zh-CN" b="1" dirty="0" smtClean="0">
                <a:solidFill>
                  <a:srgbClr val="00B0F0"/>
                </a:solidFill>
                <a:latin typeface="Microsoft YaHei" charset="-122"/>
                <a:ea typeface="Microsoft YaHei" charset="-122"/>
                <a:cs typeface="Microsoft YaHei" charset="-122"/>
              </a:rPr>
              <a:t>《</a:t>
            </a:r>
            <a:r>
              <a:rPr lang="zh-CN" altLang="en-US" b="1" dirty="0" smtClean="0">
                <a:solidFill>
                  <a:srgbClr val="00B0F0"/>
                </a:solidFill>
                <a:latin typeface="Microsoft YaHei" charset="-122"/>
                <a:ea typeface="Microsoft YaHei" charset="-122"/>
                <a:cs typeface="Microsoft YaHei" charset="-122"/>
              </a:rPr>
              <a:t>万物</a:t>
            </a:r>
            <a:r>
              <a:rPr lang="zh-CN" altLang="en-US" b="1" dirty="0">
                <a:solidFill>
                  <a:srgbClr val="00B0F0"/>
                </a:solidFill>
                <a:latin typeface="Microsoft YaHei" charset="-122"/>
                <a:ea typeface="Microsoft YaHei" charset="-122"/>
                <a:cs typeface="Microsoft YaHei" charset="-122"/>
              </a:rPr>
              <a:t>起源</a:t>
            </a:r>
            <a:r>
              <a:rPr lang="en-US" altLang="zh-CN" b="1" dirty="0">
                <a:solidFill>
                  <a:srgbClr val="00B0F0"/>
                </a:solidFill>
                <a:latin typeface="Microsoft YaHei" charset="-122"/>
                <a:ea typeface="Microsoft YaHei" charset="-122"/>
                <a:cs typeface="Microsoft YaHei" charset="-122"/>
              </a:rPr>
              <a:t>》</a:t>
            </a:r>
            <a:endParaRPr b="1" dirty="0">
              <a:solidFill>
                <a:srgbClr val="00B0F0"/>
              </a:solidFill>
              <a:latin typeface="Microsoft YaHei" charset="-122"/>
              <a:ea typeface="Microsoft YaHei" charset="-122"/>
              <a:cs typeface="Microsoft YaHei" charset="-122"/>
            </a:endParaRPr>
          </a:p>
        </p:txBody>
      </p:sp>
      <p:pic>
        <p:nvPicPr>
          <p:cNvPr id="2" name="图片 1"/>
          <p:cNvPicPr>
            <a:picLocks noChangeAspect="1"/>
          </p:cNvPicPr>
          <p:nvPr/>
        </p:nvPicPr>
        <p:blipFill>
          <a:blip r:embed="rId3"/>
          <a:stretch>
            <a:fillRect/>
          </a:stretch>
        </p:blipFill>
        <p:spPr>
          <a:xfrm>
            <a:off x="3590362" y="1144248"/>
            <a:ext cx="1963277" cy="3861112"/>
          </a:xfrm>
          <a:prstGeom prst="rect">
            <a:avLst/>
          </a:prstGeom>
        </p:spPr>
      </p:pic>
    </p:spTree>
    <p:extLst>
      <p:ext uri="{BB962C8B-B14F-4D97-AF65-F5344CB8AC3E}">
        <p14:creationId xmlns:p14="http://schemas.microsoft.com/office/powerpoint/2010/main" val="844772592"/>
      </p:ext>
    </p:extLst>
  </p:cSld>
  <p:clrMapOvr>
    <a:masterClrMapping/>
  </p:clrMapOvr>
  <p:timing>
    <p:tnLst>
      <p:par>
        <p:cTn id="1" dur="indefinite" restart="never" nodeType="tmRoot"/>
      </p:par>
    </p:tnLst>
  </p:timing>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1347</TotalTime>
  <Words>748</Words>
  <Application>Microsoft Macintosh PowerPoint</Application>
  <PresentationFormat>全屏显示(16:9)</PresentationFormat>
  <Paragraphs>75</Paragraphs>
  <Slides>18</Slides>
  <Notes>18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Arial</vt:lpstr>
      <vt:lpstr>Microsoft YaHei</vt:lpstr>
      <vt:lpstr>Roboto</vt:lpstr>
      <vt:lpstr>Roboto Mono</vt:lpstr>
      <vt:lpstr>微软雅黑</vt:lpstr>
      <vt:lpstr>Geometric</vt:lpstr>
      <vt:lpstr>90分钟入门Flutter技术</vt:lpstr>
      <vt:lpstr>Flutter是什么?</vt:lpstr>
      <vt:lpstr>这是一个看脸的时代</vt:lpstr>
      <vt:lpstr>PowerPoint 演示文稿</vt:lpstr>
      <vt:lpstr>渲染引擎Skia</vt:lpstr>
      <vt:lpstr>UI一致性</vt:lpstr>
      <vt:lpstr>移动端跨平台开发技术演进</vt:lpstr>
      <vt:lpstr>Flutter在阿里巴巴等大企业的商业应用</vt:lpstr>
      <vt:lpstr>Google官方示例《万物起源》</vt:lpstr>
      <vt:lpstr>系统架构</vt:lpstr>
      <vt:lpstr>PowerPoint 演示文稿</vt:lpstr>
      <vt:lpstr>PowerPoint 演示文稿</vt:lpstr>
      <vt:lpstr>一切皆为Widget</vt:lpstr>
      <vt:lpstr>PowerPoint 演示文稿</vt:lpstr>
      <vt:lpstr>细节拆分</vt:lpstr>
      <vt:lpstr>Flutter插件通讯原理</vt:lpstr>
      <vt:lpstr>HTML/CSS与Flutter对照</vt:lpstr>
      <vt:lpstr>谢谢收看！</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Magic of Flutter</dc:title>
  <cp:lastModifiedBy>亢少军</cp:lastModifiedBy>
  <cp:revision>112</cp:revision>
  <dcterms:modified xsi:type="dcterms:W3CDTF">2021-07-20T07:17:33Z</dcterms:modified>
</cp:coreProperties>
</file>